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68E9-9A92-4B11-83C4-226361239F6E}" type="datetimeFigureOut">
              <a:rPr lang="ru-RU" smtClean="0"/>
              <a:t>01.07.2020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7277C-A276-4061-A29B-1821F292745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68E9-9A92-4B11-83C4-226361239F6E}" type="datetimeFigureOut">
              <a:rPr lang="ru-RU" smtClean="0"/>
              <a:t>01.07.2020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7277C-A276-4061-A29B-1821F292745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68E9-9A92-4B11-83C4-226361239F6E}" type="datetimeFigureOut">
              <a:rPr lang="ru-RU" smtClean="0"/>
              <a:t>01.07.2020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7277C-A276-4061-A29B-1821F29274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68E9-9A92-4B11-83C4-226361239F6E}" type="datetimeFigureOut">
              <a:rPr lang="ru-RU" smtClean="0"/>
              <a:t>01.07.2020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7277C-A276-4061-A29B-1821F292745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68E9-9A92-4B11-83C4-226361239F6E}" type="datetimeFigureOut">
              <a:rPr lang="ru-RU" smtClean="0"/>
              <a:t>01.07.2020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7277C-A276-4061-A29B-1821F2927453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68E9-9A92-4B11-83C4-226361239F6E}" type="datetimeFigureOut">
              <a:rPr lang="ru-RU" smtClean="0"/>
              <a:t>01.07.2020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7277C-A276-4061-A29B-1821F29274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68E9-9A92-4B11-83C4-226361239F6E}" type="datetimeFigureOut">
              <a:rPr lang="ru-RU" smtClean="0"/>
              <a:t>01.07.2020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7277C-A276-4061-A29B-1821F29274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68E9-9A92-4B11-83C4-226361239F6E}" type="datetimeFigureOut">
              <a:rPr lang="ru-RU" smtClean="0"/>
              <a:t>01.07.2020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7277C-A276-4061-A29B-1821F29274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68E9-9A92-4B11-83C4-226361239F6E}" type="datetimeFigureOut">
              <a:rPr lang="ru-RU" smtClean="0"/>
              <a:t>01.07.2020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7277C-A276-4061-A29B-1821F292745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68E9-9A92-4B11-83C4-226361239F6E}" type="datetimeFigureOut">
              <a:rPr lang="ru-RU" smtClean="0"/>
              <a:t>01.07.2020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7277C-A276-4061-A29B-1821F29274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68E9-9A92-4B11-83C4-226361239F6E}" type="datetimeFigureOut">
              <a:rPr lang="ru-RU" smtClean="0"/>
              <a:t>01.07.2020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7277C-A276-4061-A29B-1821F29274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E4E68E9-9A92-4B11-83C4-226361239F6E}" type="datetimeFigureOut">
              <a:rPr lang="ru-RU" smtClean="0"/>
              <a:t>01.07.2020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2F7277C-A276-4061-A29B-1821F292745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620688"/>
            <a:ext cx="6120680" cy="882119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Детская библиотека №1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1916832"/>
            <a:ext cx="7175351" cy="1793167"/>
          </a:xfrm>
        </p:spPr>
        <p:txBody>
          <a:bodyPr/>
          <a:lstStyle/>
          <a:p>
            <a:pPr marL="182880" indent="0">
              <a:buNone/>
            </a:pPr>
            <a:r>
              <a:rPr lang="ru-RU" sz="2400" dirty="0"/>
              <a:t>Социальные сети как эффективный инструмент продвижения деятельности библиотеки по патриотическому воспитанию детей и подростков </a:t>
            </a: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707904" y="5381600"/>
            <a:ext cx="2160240" cy="8821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mtClean="0"/>
              <a:t>3 июля 2020</a:t>
            </a:r>
          </a:p>
          <a:p>
            <a:pPr algn="ctr"/>
            <a:r>
              <a:rPr lang="ru-RU" smtClean="0"/>
              <a:t>г. Мценск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167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76672"/>
            <a:ext cx="8576952" cy="5472608"/>
          </a:xfrm>
        </p:spPr>
      </p:pic>
    </p:spTree>
    <p:extLst>
      <p:ext uri="{BB962C8B-B14F-4D97-AF65-F5344CB8AC3E}">
        <p14:creationId xmlns:p14="http://schemas.microsoft.com/office/powerpoint/2010/main" val="37068280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496944" cy="6192688"/>
          </a:xfrm>
        </p:spPr>
      </p:pic>
    </p:spTree>
    <p:extLst>
      <p:ext uri="{BB962C8B-B14F-4D97-AF65-F5344CB8AC3E}">
        <p14:creationId xmlns:p14="http://schemas.microsoft.com/office/powerpoint/2010/main" val="242486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76872" y="116632"/>
            <a:ext cx="12313368" cy="6336704"/>
          </a:xfrm>
        </p:spPr>
      </p:pic>
      <p:cxnSp>
        <p:nvCxnSpPr>
          <p:cNvPr id="6" name="Прямая со стрелкой 5"/>
          <p:cNvCxnSpPr/>
          <p:nvPr/>
        </p:nvCxnSpPr>
        <p:spPr>
          <a:xfrm>
            <a:off x="3491880" y="5936299"/>
            <a:ext cx="52109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0" y="1700808"/>
            <a:ext cx="53955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0" y="5919667"/>
            <a:ext cx="53955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107504" y="5445224"/>
            <a:ext cx="52231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Твардовский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08304" y="4741325"/>
            <a:ext cx="487363" cy="487363"/>
          </a:xfrm>
          <a:prstGeom prst="rect">
            <a:avLst/>
          </a:prstGeom>
          <a:solidFill>
            <a:srgbClr val="92D050"/>
          </a:solidFill>
        </p:spPr>
      </p:pic>
    </p:spTree>
    <p:extLst>
      <p:ext uri="{BB962C8B-B14F-4D97-AF65-F5344CB8AC3E}">
        <p14:creationId xmlns:p14="http://schemas.microsoft.com/office/powerpoint/2010/main" val="148021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092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026" y="2636912"/>
            <a:ext cx="4105323" cy="3078993"/>
          </a:xfr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437865" y="476672"/>
            <a:ext cx="5934336" cy="4680520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ru-RU" sz="3200" dirty="0" smtClean="0"/>
              <a:t>Программа </a:t>
            </a:r>
            <a:r>
              <a:rPr lang="ru-RU" sz="3200" dirty="0" err="1" smtClean="0"/>
              <a:t>аудиомонтажа</a:t>
            </a:r>
            <a:r>
              <a:rPr lang="ru-RU" sz="3200" dirty="0" smtClean="0"/>
              <a:t> (</a:t>
            </a:r>
            <a:r>
              <a:rPr lang="ru-RU" sz="3200" dirty="0" err="1" smtClean="0"/>
              <a:t>Аудасити</a:t>
            </a:r>
            <a:r>
              <a:rPr lang="ru-RU" sz="3200" dirty="0" smtClean="0"/>
              <a:t>)</a:t>
            </a:r>
          </a:p>
          <a:p>
            <a:pPr>
              <a:buFontTx/>
              <a:buChar char="-"/>
            </a:pPr>
            <a:r>
              <a:rPr lang="ru-RU" sz="3200" dirty="0" smtClean="0"/>
              <a:t>Бесплатна</a:t>
            </a:r>
          </a:p>
          <a:p>
            <a:pPr>
              <a:buFontTx/>
              <a:buChar char="-"/>
            </a:pPr>
            <a:r>
              <a:rPr lang="ru-RU" sz="3200" dirty="0" smtClean="0"/>
              <a:t>Удобна</a:t>
            </a:r>
          </a:p>
          <a:p>
            <a:pPr>
              <a:buFontTx/>
              <a:buChar char="-"/>
            </a:pPr>
            <a:r>
              <a:rPr lang="ru-RU" sz="3200" dirty="0" smtClean="0"/>
              <a:t>Интуитивный интерфейс</a:t>
            </a:r>
          </a:p>
          <a:p>
            <a:pPr>
              <a:buFontTx/>
              <a:buChar char="-"/>
            </a:pPr>
            <a:r>
              <a:rPr lang="ru-RU" sz="3200" dirty="0" smtClean="0"/>
              <a:t>Широкие возможности</a:t>
            </a:r>
          </a:p>
          <a:p>
            <a:pPr>
              <a:buFontTx/>
              <a:buChar char="-"/>
            </a:pPr>
            <a:r>
              <a:rPr lang="ru-RU" sz="3200" dirty="0" smtClean="0"/>
              <a:t>Минимальные требования</a:t>
            </a:r>
          </a:p>
          <a:p>
            <a:pPr>
              <a:buFontTx/>
              <a:buChar char="-"/>
            </a:pPr>
            <a:endParaRPr lang="ru-RU" sz="3200" dirty="0" smtClean="0"/>
          </a:p>
          <a:p>
            <a:pPr>
              <a:buFontTx/>
              <a:buChar char="-"/>
            </a:pPr>
            <a:endParaRPr lang="ru-RU" sz="3200" dirty="0"/>
          </a:p>
          <a:p>
            <a:pPr marL="45720" indent="0">
              <a:buNone/>
            </a:pPr>
            <a:r>
              <a:rPr lang="ru-RU" sz="3200" dirty="0" smtClean="0"/>
              <a:t>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392353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6" y="260648"/>
            <a:ext cx="8902860" cy="6048672"/>
          </a:xfrm>
        </p:spPr>
      </p:pic>
    </p:spTree>
    <p:extLst>
      <p:ext uri="{BB962C8B-B14F-4D97-AF65-F5344CB8AC3E}">
        <p14:creationId xmlns:p14="http://schemas.microsoft.com/office/powerpoint/2010/main" val="20587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8448938" cy="5040560"/>
          </a:xfr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1475656" y="476672"/>
            <a:ext cx="6120680" cy="8821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ru-RU" dirty="0" err="1" smtClean="0"/>
              <a:t>Аудиоконвертер</a:t>
            </a:r>
            <a:r>
              <a:rPr lang="ru-RU" dirty="0" smtClean="0"/>
              <a:t> для перевода в</a:t>
            </a:r>
            <a:r>
              <a:rPr lang="en-US" dirty="0" smtClean="0"/>
              <a:t> mp3</a:t>
            </a:r>
            <a:r>
              <a:rPr lang="ru-RU" dirty="0" smtClean="0"/>
              <a:t>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890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99592" y="908720"/>
            <a:ext cx="6400800" cy="2952328"/>
          </a:xfrm>
        </p:spPr>
        <p:txBody>
          <a:bodyPr>
            <a:normAutofit fontScale="70000" lnSpcReduction="20000"/>
          </a:bodyPr>
          <a:lstStyle/>
          <a:p>
            <a:pPr marL="45720" indent="0" algn="ctr">
              <a:buNone/>
            </a:pPr>
            <a:r>
              <a:rPr lang="ru-RU" sz="3200" b="1" dirty="0" smtClean="0"/>
              <a:t>Структура </a:t>
            </a:r>
            <a:r>
              <a:rPr lang="ru-RU" sz="3200" b="1" dirty="0" err="1" smtClean="0"/>
              <a:t>аудиожурнала</a:t>
            </a:r>
            <a:endParaRPr lang="ru-RU" sz="3200" b="1" dirty="0" smtClean="0"/>
          </a:p>
          <a:p>
            <a:pPr marL="502920" indent="-457200">
              <a:buClrTx/>
              <a:buAutoNum type="arabicPeriod"/>
            </a:pPr>
            <a:r>
              <a:rPr lang="ru-RU" sz="3500" dirty="0" smtClean="0">
                <a:solidFill>
                  <a:schemeClr val="tx1"/>
                </a:solidFill>
              </a:rPr>
              <a:t>Подводка</a:t>
            </a:r>
          </a:p>
          <a:p>
            <a:pPr marL="502920" indent="-457200">
              <a:buClrTx/>
              <a:buAutoNum type="arabicPeriod"/>
            </a:pPr>
            <a:r>
              <a:rPr lang="ru-RU" sz="3500" dirty="0" smtClean="0">
                <a:solidFill>
                  <a:schemeClr val="tx1"/>
                </a:solidFill>
              </a:rPr>
              <a:t>Название</a:t>
            </a:r>
          </a:p>
          <a:p>
            <a:pPr marL="502920" indent="-457200">
              <a:buClrTx/>
              <a:buAutoNum type="arabicPeriod"/>
            </a:pPr>
            <a:r>
              <a:rPr lang="ru-RU" sz="3500" dirty="0" smtClean="0">
                <a:solidFill>
                  <a:schemeClr val="tx1"/>
                </a:solidFill>
              </a:rPr>
              <a:t>Основная часть содержания</a:t>
            </a:r>
          </a:p>
          <a:p>
            <a:pPr marL="502920" indent="-457200">
              <a:buClrTx/>
              <a:buAutoNum type="arabicPeriod"/>
            </a:pPr>
            <a:r>
              <a:rPr lang="ru-RU" sz="3500" dirty="0" smtClean="0">
                <a:solidFill>
                  <a:schemeClr val="tx1"/>
                </a:solidFill>
              </a:rPr>
              <a:t>Заключение</a:t>
            </a:r>
          </a:p>
          <a:p>
            <a:pPr marL="502920" indent="-457200">
              <a:buClrTx/>
              <a:buAutoNum type="arabicPeriod"/>
            </a:pPr>
            <a:r>
              <a:rPr lang="ru-RU" sz="3500" dirty="0" smtClean="0">
                <a:solidFill>
                  <a:schemeClr val="tx1"/>
                </a:solidFill>
              </a:rPr>
              <a:t>Музыкальный фон</a:t>
            </a:r>
          </a:p>
          <a:p>
            <a:pPr marL="502920" indent="-457200">
              <a:buClrTx/>
              <a:buAutoNum type="arabicPeriod"/>
            </a:pPr>
            <a:r>
              <a:rPr lang="ru-RU" sz="3500" dirty="0" smtClean="0">
                <a:solidFill>
                  <a:schemeClr val="tx1"/>
                </a:solidFill>
              </a:rPr>
              <a:t>Скорость чтения </a:t>
            </a:r>
          </a:p>
          <a:p>
            <a:pPr marL="502920" indent="-457200">
              <a:buClrTx/>
              <a:buAutoNum type="arabicPeriod"/>
            </a:pPr>
            <a:endParaRPr lang="ru-RU" sz="3500" dirty="0">
              <a:solidFill>
                <a:schemeClr val="tx1"/>
              </a:solidFill>
            </a:endParaRPr>
          </a:p>
          <a:p>
            <a:pPr marL="45720" indent="0">
              <a:buClrTx/>
              <a:buNone/>
            </a:pPr>
            <a:endParaRPr lang="ru-RU" sz="3500" dirty="0">
              <a:solidFill>
                <a:schemeClr val="tx1"/>
              </a:solidFill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1041260" y="4013448"/>
            <a:ext cx="6400800" cy="295232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ClrTx/>
              <a:buNone/>
            </a:pPr>
            <a:r>
              <a:rPr lang="ru-RU" sz="3500" dirty="0" smtClean="0">
                <a:solidFill>
                  <a:schemeClr val="tx1"/>
                </a:solidFill>
              </a:rPr>
              <a:t>Требования к оформлению</a:t>
            </a:r>
          </a:p>
          <a:p>
            <a:pPr marL="45720" indent="0">
              <a:buClrTx/>
              <a:buNone/>
            </a:pPr>
            <a:r>
              <a:rPr lang="ru-RU" sz="2800" dirty="0">
                <a:solidFill>
                  <a:schemeClr val="tx1"/>
                </a:solidFill>
              </a:rPr>
              <a:t>#Культура_онлайн #Модельная_библиотека #Сидим_дома #увлекательное_чтение#Детская_библиотека_Мценск</a:t>
            </a:r>
          </a:p>
          <a:p>
            <a:pPr marL="45720" indent="0">
              <a:buClrTx/>
              <a:buNone/>
            </a:pPr>
            <a:r>
              <a:rPr lang="ru-RU" sz="2800" dirty="0">
                <a:solidFill>
                  <a:schemeClr val="tx1"/>
                </a:solidFill>
              </a:rPr>
              <a:t>#БиблиотекиМценска</a:t>
            </a:r>
          </a:p>
          <a:p>
            <a:pPr marL="45720" indent="0">
              <a:buClrTx/>
              <a:buNone/>
            </a:pPr>
            <a:endParaRPr lang="ru-RU" sz="3500" dirty="0" smtClean="0">
              <a:solidFill>
                <a:schemeClr val="tx1"/>
              </a:solidFill>
            </a:endParaRPr>
          </a:p>
          <a:p>
            <a:pPr marL="45720" indent="0">
              <a:buClrTx/>
              <a:buFont typeface="Georgia" pitchFamily="18" charset="0"/>
              <a:buNone/>
            </a:pPr>
            <a:endParaRPr lang="ru-RU" sz="3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551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71600" y="731520"/>
            <a:ext cx="6572200" cy="507374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300" dirty="0"/>
              <a:t>Требования к </a:t>
            </a:r>
            <a:r>
              <a:rPr lang="ru-RU" sz="3300" dirty="0" smtClean="0"/>
              <a:t>оформлению</a:t>
            </a:r>
          </a:p>
          <a:p>
            <a:pPr>
              <a:buFontTx/>
              <a:buChar char="-"/>
            </a:pPr>
            <a:r>
              <a:rPr lang="ru-RU" dirty="0" smtClean="0"/>
              <a:t>Лаконичность</a:t>
            </a:r>
          </a:p>
          <a:p>
            <a:pPr>
              <a:buFontTx/>
              <a:buChar char="-"/>
            </a:pPr>
            <a:r>
              <a:rPr lang="ru-RU" dirty="0" smtClean="0"/>
              <a:t>Понятность</a:t>
            </a:r>
          </a:p>
          <a:p>
            <a:pPr>
              <a:buFontTx/>
              <a:buChar char="-"/>
            </a:pPr>
            <a:r>
              <a:rPr lang="ru-RU" dirty="0" smtClean="0"/>
              <a:t>Доступность</a:t>
            </a:r>
          </a:p>
          <a:p>
            <a:pPr>
              <a:buFontTx/>
              <a:buChar char="-"/>
            </a:pPr>
            <a:r>
              <a:rPr lang="ru-RU" dirty="0" smtClean="0"/>
              <a:t>Возрастные ограничения</a:t>
            </a:r>
          </a:p>
          <a:p>
            <a:pPr>
              <a:buFontTx/>
              <a:buChar char="-"/>
            </a:pPr>
            <a:r>
              <a:rPr lang="ru-RU" dirty="0" smtClean="0"/>
              <a:t>Визуальный ряд (фото, иллюстрации и т.д.)</a:t>
            </a:r>
          </a:p>
          <a:p>
            <a:pPr>
              <a:buFontTx/>
              <a:buChar char="-"/>
            </a:pPr>
            <a:r>
              <a:rPr lang="ru-RU" dirty="0" smtClean="0"/>
              <a:t>Обязательный </a:t>
            </a:r>
            <a:r>
              <a:rPr lang="ru-RU" dirty="0" err="1" smtClean="0"/>
              <a:t>хэштег</a:t>
            </a:r>
            <a:endParaRPr lang="ru-RU" dirty="0"/>
          </a:p>
          <a:p>
            <a:pPr marL="45720" indent="0">
              <a:buNone/>
            </a:pPr>
            <a:r>
              <a:rPr lang="ru-RU" sz="1700" dirty="0"/>
              <a:t>#Культура_онлайн #Модельная_библиотека #Сидим_дома #увлекательное_чтение#Детская_библиотека_Мценск</a:t>
            </a:r>
          </a:p>
          <a:p>
            <a:pPr marL="45720" indent="0">
              <a:buNone/>
            </a:pPr>
            <a:r>
              <a:rPr lang="ru-RU" sz="1700" dirty="0"/>
              <a:t>#БиблиотекиМценска</a:t>
            </a:r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0231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15616" y="836712"/>
            <a:ext cx="6400800" cy="4680520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ru-RU" dirty="0" smtClean="0"/>
              <a:t>Рекомендации по </a:t>
            </a:r>
            <a:r>
              <a:rPr lang="ru-RU" dirty="0"/>
              <a:t>п</a:t>
            </a:r>
            <a:r>
              <a:rPr lang="ru-RU" dirty="0" smtClean="0"/>
              <a:t>родвижению</a:t>
            </a:r>
          </a:p>
          <a:p>
            <a:pPr marL="502920" indent="-457200">
              <a:buClrTx/>
              <a:buAutoNum type="arabicPeriod"/>
            </a:pPr>
            <a:r>
              <a:rPr lang="ru-RU" dirty="0" err="1" smtClean="0"/>
              <a:t>Взаимодествие</a:t>
            </a:r>
            <a:r>
              <a:rPr lang="ru-RU" dirty="0" smtClean="0"/>
              <a:t> с дружественными группами города/населенного пункта.</a:t>
            </a:r>
          </a:p>
          <a:p>
            <a:pPr marL="502920" indent="-457200">
              <a:buClrTx/>
              <a:buAutoNum type="arabicPeriod"/>
            </a:pPr>
            <a:r>
              <a:rPr lang="ru-RU" dirty="0" err="1" smtClean="0"/>
              <a:t>Репост</a:t>
            </a:r>
            <a:r>
              <a:rPr lang="ru-RU" dirty="0" smtClean="0"/>
              <a:t> на страницах сотрудников, работающих с детьми (выдача книг, проведение мероприятий).</a:t>
            </a:r>
          </a:p>
          <a:p>
            <a:pPr marL="502920" indent="-457200">
              <a:buClrTx/>
              <a:buAutoNum type="arabicPeriod"/>
            </a:pPr>
            <a:r>
              <a:rPr lang="ru-RU" dirty="0" smtClean="0"/>
              <a:t>Привлечение родителей, учителей, тренеров.</a:t>
            </a:r>
          </a:p>
          <a:p>
            <a:pPr marL="502920" indent="-457200">
              <a:buClrTx/>
              <a:buAutoNum type="arabicPeriod"/>
            </a:pPr>
            <a:r>
              <a:rPr lang="ru-RU" dirty="0" smtClean="0"/>
              <a:t>Каждый </a:t>
            </a:r>
            <a:r>
              <a:rPr lang="ru-RU" dirty="0" err="1" smtClean="0"/>
              <a:t>лайкнувший</a:t>
            </a:r>
            <a:r>
              <a:rPr lang="ru-RU" dirty="0" smtClean="0"/>
              <a:t> потенциальный распространитель нашего мероприятия. Его окружение увидит событие в ленте просмотров. </a:t>
            </a:r>
          </a:p>
          <a:p>
            <a:pPr marL="502920" indent="-457200">
              <a:buClrTx/>
              <a:buAutoNum type="arabicPeriod"/>
            </a:pPr>
            <a:r>
              <a:rPr lang="ru-RU" dirty="0" smtClean="0"/>
              <a:t>Платное продвижение (300-1000р. На быстрое продвижение) для активизации работы, начинающих.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804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60848" y="116632"/>
            <a:ext cx="11809312" cy="6642739"/>
          </a:xfrm>
        </p:spPr>
      </p:pic>
    </p:spTree>
    <p:extLst>
      <p:ext uri="{BB962C8B-B14F-4D97-AF65-F5344CB8AC3E}">
        <p14:creationId xmlns:p14="http://schemas.microsoft.com/office/powerpoint/2010/main" val="159344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63836"/>
            <a:ext cx="8470207" cy="4764492"/>
          </a:xfr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611560" y="404664"/>
            <a:ext cx="6120680" cy="8821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163398"/>
            <a:ext cx="878497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/>
              <a:t>Буктрейлер</a:t>
            </a:r>
            <a:r>
              <a:rPr lang="ru-RU" sz="1400" b="1" dirty="0"/>
              <a:t> (англ. </a:t>
            </a:r>
            <a:r>
              <a:rPr lang="ru-RU" sz="1400" b="1" dirty="0" err="1"/>
              <a:t>booktrailer</a:t>
            </a:r>
            <a:r>
              <a:rPr lang="ru-RU" sz="1400" b="1" dirty="0"/>
              <a:t>)</a:t>
            </a:r>
            <a:r>
              <a:rPr lang="ru-RU" sz="1400" dirty="0"/>
              <a:t> — это короткий видеоролик, рассказывающий в произвольной художественной форме о какой-либо книге. Цель таких роликов – реклама </a:t>
            </a:r>
            <a:r>
              <a:rPr lang="ru-RU" sz="1400" dirty="0" err="1"/>
              <a:t>свежевышедших</a:t>
            </a:r>
            <a:r>
              <a:rPr lang="ru-RU" sz="1400" dirty="0"/>
              <a:t> книг и пропаганда чтения, привлечение внимания к книгам при помощи визуальных средств, характерных для трейлеров к кинофильмам. Как правило, продолжительность </a:t>
            </a:r>
            <a:r>
              <a:rPr lang="ru-RU" sz="1400" dirty="0" err="1"/>
              <a:t>буктрейлера</a:t>
            </a:r>
            <a:r>
              <a:rPr lang="ru-RU" sz="1400" dirty="0"/>
              <a:t> составляет не более 3 минут. Такие ролики снимают как к современным книгам, так и к книгам, ставшим литературной классикой. Большинство </a:t>
            </a:r>
            <a:r>
              <a:rPr lang="ru-RU" sz="1400" dirty="0" err="1"/>
              <a:t>буктрейлеров</a:t>
            </a:r>
            <a:r>
              <a:rPr lang="ru-RU" sz="1400" dirty="0"/>
              <a:t> выкладывается на популярные видеохостинги, что способствует их активному распространению в сети Интернет.</a:t>
            </a:r>
          </a:p>
        </p:txBody>
      </p:sp>
    </p:spTree>
    <p:extLst>
      <p:ext uri="{BB962C8B-B14F-4D97-AF65-F5344CB8AC3E}">
        <p14:creationId xmlns:p14="http://schemas.microsoft.com/office/powerpoint/2010/main" val="400615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Буктрейлер 2020.mp4">
            <a:hlinkClick r:id="" action="ppaction://media"/>
          </p:cNvPr>
          <p:cNvPicPr>
            <a:picLocks noGrp="1" noChangeAspect="1"/>
          </p:cNvPicPr>
          <p:nvPr>
            <p:ph sz="quarter" idx="13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2111" y="731837"/>
            <a:ext cx="8282337" cy="4645153"/>
          </a:xfrm>
        </p:spPr>
      </p:pic>
    </p:spTree>
    <p:extLst>
      <p:ext uri="{BB962C8B-B14F-4D97-AF65-F5344CB8AC3E}">
        <p14:creationId xmlns:p14="http://schemas.microsoft.com/office/powerpoint/2010/main" val="1679668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126</TotalTime>
  <Words>165</Words>
  <Application>Microsoft Office PowerPoint</Application>
  <PresentationFormat>Экран (4:3)</PresentationFormat>
  <Paragraphs>40</Paragraphs>
  <Slides>13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Воздушный поток</vt:lpstr>
      <vt:lpstr>Социальные сети как эффективный инструмент продвижения деятельности библиотеки по патриотическому воспитанию детей и подростков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Социальные сети как эффективный инструмент продвижения деятельности библиотеки по патриотическому воспитанию детей и подростков</dc:title>
  <dc:creator>User</dc:creator>
  <cp:lastModifiedBy>User</cp:lastModifiedBy>
  <cp:revision>10</cp:revision>
  <dcterms:created xsi:type="dcterms:W3CDTF">2020-07-01T05:14:36Z</dcterms:created>
  <dcterms:modified xsi:type="dcterms:W3CDTF">2020-07-01T07:20:40Z</dcterms:modified>
</cp:coreProperties>
</file>