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1" r:id="rId3"/>
    <p:sldId id="269" r:id="rId4"/>
    <p:sldId id="280" r:id="rId5"/>
    <p:sldId id="268" r:id="rId6"/>
    <p:sldId id="261" r:id="rId7"/>
    <p:sldId id="259" r:id="rId8"/>
    <p:sldId id="283" r:id="rId9"/>
    <p:sldId id="282" r:id="rId10"/>
    <p:sldId id="274" r:id="rId11"/>
    <p:sldId id="272" r:id="rId12"/>
    <p:sldId id="286" r:id="rId13"/>
    <p:sldId id="28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1E04"/>
    <a:srgbClr val="820000"/>
    <a:srgbClr val="8D2505"/>
    <a:srgbClr val="650707"/>
    <a:srgbClr val="153943"/>
    <a:srgbClr val="501100"/>
    <a:srgbClr val="D24708"/>
    <a:srgbClr val="601500"/>
    <a:srgbClr val="802006"/>
    <a:srgbClr val="B53D0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92717-3CF4-4558-9584-EC55284D754D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8A11F-E8C2-4C85-8090-10D26C6F0C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8A11F-E8C2-4C85-8090-10D26C6F0C2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8A11F-E8C2-4C85-8090-10D26C6F0C2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8A11F-E8C2-4C85-8090-10D26C6F0C2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8A11F-E8C2-4C85-8090-10D26C6F0C2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BEFD6-6E6A-4B87-BD10-44E514E133BA}" type="datetimeFigureOut">
              <a:rPr lang="ru-RU" smtClean="0"/>
              <a:pPr/>
              <a:t>03.07.2020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FA2BE-FD23-4AB0-9DB5-A794C8A55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3" cstate="print"/>
          <a:srcRect l="18442" b="20600"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700808"/>
            <a:ext cx="7486600" cy="2907754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4000" b="1" spc="150" dirty="0" smtClean="0">
                <a:ln w="11430"/>
                <a:solidFill>
                  <a:srgbClr val="82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Искусство, как средство патриотического воспитания детей и подростков: возможности библиотеки.</a:t>
            </a:r>
            <a:r>
              <a:rPr lang="ru-RU" b="1" spc="150" dirty="0" smtClean="0">
                <a:ln w="11430"/>
                <a:solidFill>
                  <a:srgbClr val="82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b="1" spc="150" dirty="0" smtClean="0">
                <a:ln w="11430"/>
                <a:solidFill>
                  <a:srgbClr val="82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sz="4000" b="1" spc="150" dirty="0">
              <a:ln w="11430"/>
              <a:solidFill>
                <a:srgbClr val="82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229200"/>
            <a:ext cx="8352928" cy="72008"/>
          </a:xfrm>
          <a:prstGeom prst="rect">
            <a:avLst/>
          </a:prstGeom>
          <a:solidFill>
            <a:srgbClr val="650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-2520787" y="3320988"/>
            <a:ext cx="6192688" cy="720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835696" y="5589240"/>
            <a:ext cx="69127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spc="150" normalizeH="0" dirty="0" smtClean="0">
                <a:ln w="11430"/>
                <a:solidFill>
                  <a:srgbClr val="15394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Е.А. Палкина, заведующий отделом </a:t>
            </a:r>
            <a:r>
              <a:rPr lang="ru-RU" sz="1400" b="1" spc="150" dirty="0" smtClean="0">
                <a:ln w="11430"/>
                <a:solidFill>
                  <a:srgbClr val="15394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культурных программ</a:t>
            </a:r>
            <a:r>
              <a:rPr kumimoji="0" lang="ru-RU" sz="1400" b="1" i="0" u="none" strike="noStrike" spc="150" normalizeH="0" dirty="0" smtClean="0">
                <a:ln w="11430"/>
                <a:solidFill>
                  <a:srgbClr val="15394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400" b="1" i="0" u="none" strike="noStrike" spc="150" normalizeH="0" dirty="0" smtClean="0">
              <a:ln w="11430"/>
              <a:solidFill>
                <a:srgbClr val="15394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spc="150" normalizeH="0" dirty="0" smtClean="0">
                <a:ln w="11430"/>
                <a:solidFill>
                  <a:srgbClr val="15394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ТОГБУК «Тамбовская областная детская библиотека»  </a:t>
            </a:r>
            <a:endParaRPr kumimoji="0" lang="ru-RU" sz="1400" b="1" i="0" u="none" strike="noStrike" spc="150" normalizeH="0" dirty="0" smtClean="0">
              <a:ln w="11430"/>
              <a:solidFill>
                <a:srgbClr val="15394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-2232757" y="3609020"/>
            <a:ext cx="6192688" cy="72008"/>
          </a:xfrm>
          <a:prstGeom prst="rect">
            <a:avLst/>
          </a:prstGeom>
          <a:solidFill>
            <a:srgbClr val="1B49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53943"/>
              </a:solidFill>
            </a:endParaRPr>
          </a:p>
        </p:txBody>
      </p:sp>
      <p:pic>
        <p:nvPicPr>
          <p:cNvPr id="9" name="Picture 1" descr="D:\Мои документы\Документы\визитка,логотип,  бейджи, поручительство, угол\логотипы б-ки\Логотип 2014\Логотип прозрачный с надписью.pn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1979712" y="5589240"/>
            <a:ext cx="485345" cy="648072"/>
          </a:xfrm>
          <a:prstGeom prst="rect">
            <a:avLst/>
          </a:prstGeom>
          <a:noFill/>
        </p:spPr>
      </p:pic>
      <p:pic>
        <p:nvPicPr>
          <p:cNvPr id="8194" name="Picture 2" descr="D:\рабочий стол\на 2020 год\Наследники Победы проект 20г\логотип Года\logo.jpg"/>
          <p:cNvPicPr>
            <a:picLocks noChangeAspect="1" noChangeArrowheads="1"/>
          </p:cNvPicPr>
          <p:nvPr/>
        </p:nvPicPr>
        <p:blipFill>
          <a:blip r:embed="rId5" cstate="print"/>
          <a:srcRect l="11896" t="3715" r="13420"/>
          <a:stretch>
            <a:fillRect/>
          </a:stretch>
        </p:blipFill>
        <p:spPr bwMode="auto">
          <a:xfrm>
            <a:off x="7812360" y="134473"/>
            <a:ext cx="1047757" cy="1134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2" cstate="print"/>
          <a:srcRect l="23225" b="36350"/>
          <a:stretch>
            <a:fillRect/>
          </a:stretch>
        </p:blipFill>
        <p:spPr bwMode="auto">
          <a:xfrm flipH="1">
            <a:off x="-3" y="-1"/>
            <a:ext cx="9144001" cy="685800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8568952" cy="523220"/>
          </a:xfrm>
          <a:prstGeom prst="rect">
            <a:avLst/>
          </a:prstGeom>
          <a:solidFill>
            <a:srgbClr val="B63006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ВОЛОНТЕРЫ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7586" t="19298" r="13450" b="23685"/>
          <a:stretch>
            <a:fillRect/>
          </a:stretch>
        </p:blipFill>
        <p:spPr bwMode="auto">
          <a:xfrm>
            <a:off x="356446" y="980728"/>
            <a:ext cx="4143546" cy="295232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</p:pic>
      <p:pic>
        <p:nvPicPr>
          <p:cNvPr id="9" name="Рисунок 8" descr="D:\Мои документы\фото отдела\ОЛИ\архив\2018г\ПРАЗДНИКИ\12.11.2018 ТГМПИ Хлеб - всему голова\IMG_1466.JPG"/>
          <p:cNvPicPr/>
          <p:nvPr/>
        </p:nvPicPr>
        <p:blipFill>
          <a:blip r:embed="rId4" cstate="print"/>
          <a:srcRect l="24951" t="12205" r="2465" b="12322"/>
          <a:stretch>
            <a:fillRect/>
          </a:stretch>
        </p:blipFill>
        <p:spPr bwMode="auto">
          <a:xfrm>
            <a:off x="4644008" y="980728"/>
            <a:ext cx="4176464" cy="302433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" name="Рисунок 9" descr="D:\Мои документы\фото отдела\ОЛИ\архив\2016г\патриотизм\песни ВОв ТГМПИ\DSCN6567.JPG"/>
          <p:cNvPicPr/>
          <p:nvPr/>
        </p:nvPicPr>
        <p:blipFill>
          <a:blip r:embed="rId5" cstate="print"/>
          <a:srcRect l="5608" t="15801" r="5302"/>
          <a:stretch>
            <a:fillRect/>
          </a:stretch>
        </p:blipFill>
        <p:spPr bwMode="auto">
          <a:xfrm>
            <a:off x="2195736" y="3429000"/>
            <a:ext cx="4562592" cy="3272252"/>
          </a:xfrm>
          <a:prstGeom prst="rect">
            <a:avLst/>
          </a:prstGeom>
          <a:noFill/>
          <a:ln w="9525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0421"/>
          <a:stretch>
            <a:fillRect/>
          </a:stretch>
        </p:blipFill>
        <p:spPr bwMode="auto">
          <a:xfrm>
            <a:off x="0" y="0"/>
            <a:ext cx="9173210" cy="685800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sp>
        <p:nvSpPr>
          <p:cNvPr id="7" name="Прямоугольник 6"/>
          <p:cNvSpPr/>
          <p:nvPr/>
        </p:nvSpPr>
        <p:spPr>
          <a:xfrm>
            <a:off x="251520" y="188640"/>
            <a:ext cx="8640960" cy="523220"/>
          </a:xfrm>
          <a:prstGeom prst="rect">
            <a:avLst/>
          </a:prstGeom>
          <a:solidFill>
            <a:srgbClr val="B63006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Информационное обеспечение программ</a:t>
            </a:r>
            <a:endParaRPr lang="ru-RU" sz="2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26" name="Picture 2" descr="D:\рабочий стол\IMG_76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3096344" cy="499206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pic>
        <p:nvPicPr>
          <p:cNvPr id="12" name="Picture 17" descr="DSCN5679"/>
          <p:cNvPicPr>
            <a:picLocks noChangeAspect="1" noChangeArrowheads="1"/>
          </p:cNvPicPr>
          <p:nvPr/>
        </p:nvPicPr>
        <p:blipFill>
          <a:blip r:embed="rId4" cstate="print">
            <a:lum bright="12000" contrast="24000"/>
          </a:blip>
          <a:srcRect/>
          <a:stretch>
            <a:fillRect/>
          </a:stretch>
        </p:blipFill>
        <p:spPr bwMode="auto">
          <a:xfrm>
            <a:off x="5584668" y="908720"/>
            <a:ext cx="3235803" cy="511256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pic>
        <p:nvPicPr>
          <p:cNvPr id="9" name="Рисунок 8" descr="D:\Мои документы\фото отдела\ОЛИ\архив\2015г\ВО война\21 шк. Плакат и песни ВОв\DSC07188.JPG"/>
          <p:cNvPicPr/>
          <p:nvPr/>
        </p:nvPicPr>
        <p:blipFill>
          <a:blip r:embed="rId5" cstate="print"/>
          <a:srcRect l="9333" t="27765" r="7116"/>
          <a:stretch>
            <a:fillRect/>
          </a:stretch>
        </p:blipFill>
        <p:spPr bwMode="auto">
          <a:xfrm>
            <a:off x="2339752" y="3429000"/>
            <a:ext cx="4752528" cy="3176786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2" cstate="print"/>
          <a:srcRect l="18442" b="20600"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1E04"/>
                </a:solidFill>
                <a:latin typeface="Arial" pitchFamily="34" charset="0"/>
                <a:cs typeface="Arial" pitchFamily="34" charset="0"/>
              </a:rPr>
              <a:t>tambovodb.ru</a:t>
            </a:r>
            <a:endParaRPr lang="ru-RU" b="1" dirty="0">
              <a:solidFill>
                <a:srgbClr val="701E04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рабочий стол\сайт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 t="4880" b="5655"/>
          <a:stretch>
            <a:fillRect/>
          </a:stretch>
        </p:blipFill>
        <p:spPr bwMode="auto">
          <a:xfrm>
            <a:off x="467544" y="1412776"/>
            <a:ext cx="8352928" cy="496855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3" cstate="print"/>
          <a:srcRect l="18442" b="20600"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700808"/>
            <a:ext cx="7486600" cy="2907754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4000" b="1" spc="150" dirty="0" smtClean="0">
                <a:ln w="11430"/>
                <a:solidFill>
                  <a:srgbClr val="82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Искусство, как средство патриотического воспитания детей и подростков: возможности библиотеки.</a:t>
            </a:r>
            <a:r>
              <a:rPr lang="ru-RU" b="1" spc="150" dirty="0" smtClean="0">
                <a:ln w="11430"/>
                <a:solidFill>
                  <a:srgbClr val="82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b="1" spc="150" dirty="0" smtClean="0">
                <a:ln w="11430"/>
                <a:solidFill>
                  <a:srgbClr val="82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ru-RU" sz="4000" b="1" spc="150" dirty="0">
              <a:ln w="11430"/>
              <a:solidFill>
                <a:srgbClr val="82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653136"/>
            <a:ext cx="8352928" cy="72008"/>
          </a:xfrm>
          <a:prstGeom prst="rect">
            <a:avLst/>
          </a:prstGeom>
          <a:solidFill>
            <a:srgbClr val="650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-2520787" y="3320988"/>
            <a:ext cx="6192688" cy="720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-2232757" y="3609020"/>
            <a:ext cx="6192688" cy="72008"/>
          </a:xfrm>
          <a:prstGeom prst="rect">
            <a:avLst/>
          </a:prstGeom>
          <a:solidFill>
            <a:srgbClr val="1B49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153943"/>
              </a:solidFill>
            </a:endParaRPr>
          </a:p>
        </p:txBody>
      </p:sp>
      <p:pic>
        <p:nvPicPr>
          <p:cNvPr id="8194" name="Picture 2" descr="D:\рабочий стол\на 2020 год\Наследники Победы проект 20г\логотип Года\logo.jpg"/>
          <p:cNvPicPr>
            <a:picLocks noChangeAspect="1" noChangeArrowheads="1"/>
          </p:cNvPicPr>
          <p:nvPr/>
        </p:nvPicPr>
        <p:blipFill>
          <a:blip r:embed="rId4" cstate="print"/>
          <a:srcRect l="11896" t="3715" r="13420"/>
          <a:stretch>
            <a:fillRect/>
          </a:stretch>
        </p:blipFill>
        <p:spPr bwMode="auto">
          <a:xfrm>
            <a:off x="7812360" y="134473"/>
            <a:ext cx="1047757" cy="113428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115616" y="5334307"/>
            <a:ext cx="7776864" cy="830997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</a:t>
            </a:r>
            <a:endParaRPr lang="ru-RU" sz="4800" b="1" spc="150" dirty="0">
              <a:ln w="11430"/>
              <a:solidFill>
                <a:srgbClr val="C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2" cstate="print"/>
          <a:srcRect l="46343" b="17450"/>
          <a:stretch>
            <a:fillRect/>
          </a:stretch>
        </p:blipFill>
        <p:spPr bwMode="auto">
          <a:xfrm flipH="1">
            <a:off x="0" y="0"/>
            <a:ext cx="9144000" cy="678656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sp>
        <p:nvSpPr>
          <p:cNvPr id="358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                                     </a:t>
            </a:r>
          </a:p>
        </p:txBody>
      </p:sp>
      <p:pic>
        <p:nvPicPr>
          <p:cNvPr id="35851" name="Picture 11" descr="DSCN53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4887" y="1196752"/>
            <a:ext cx="4035585" cy="288032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07504" y="116633"/>
            <a:ext cx="8892479" cy="830997"/>
          </a:xfrm>
          <a:prstGeom prst="rect">
            <a:avLst/>
          </a:prstGeom>
          <a:solidFill>
            <a:srgbClr val="B63006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Уроки мужества, эстафеты и вахты памяти, </a:t>
            </a:r>
          </a:p>
          <a:p>
            <a:pPr algn="ctr"/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встречи с ветеранами и др.</a:t>
            </a:r>
            <a:endParaRPr lang="ru-RU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20143" t="13559" r="7581" b="11864"/>
          <a:stretch>
            <a:fillRect/>
          </a:stretch>
        </p:blipFill>
        <p:spPr bwMode="auto">
          <a:xfrm>
            <a:off x="395536" y="1116481"/>
            <a:ext cx="4104456" cy="296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 descr="D:\Мои документы\фото отдела\ОЛИ\архив\2019г\ПАТРИОТИЗМ\1сент. ВОв\DSCN0266.JPG"/>
          <p:cNvPicPr>
            <a:picLocks noChangeAspect="1" noChangeArrowheads="1"/>
          </p:cNvPicPr>
          <p:nvPr/>
        </p:nvPicPr>
        <p:blipFill>
          <a:blip r:embed="rId5" cstate="print"/>
          <a:srcRect l="4430" t="27687" r="32921" b="16532"/>
          <a:stretch>
            <a:fillRect/>
          </a:stretch>
        </p:blipFill>
        <p:spPr bwMode="auto">
          <a:xfrm rot="21168625">
            <a:off x="5914361" y="4317580"/>
            <a:ext cx="2933748" cy="2073582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7" name="Picture 14" descr="DSCN5368"/>
          <p:cNvPicPr>
            <a:picLocks noChangeAspect="1" noChangeArrowheads="1"/>
          </p:cNvPicPr>
          <p:nvPr/>
        </p:nvPicPr>
        <p:blipFill>
          <a:blip r:embed="rId6" cstate="print"/>
          <a:srcRect l="4495" t="9274"/>
          <a:stretch>
            <a:fillRect/>
          </a:stretch>
        </p:blipFill>
        <p:spPr bwMode="auto">
          <a:xfrm rot="395555" flipH="1">
            <a:off x="282036" y="4307290"/>
            <a:ext cx="2879906" cy="2150269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18" name="Picture 2" descr="D:\Мои документы\фото отдела\ОЛИ\архив\2019г\ПАТРИОТИЗМ\Читаем о войне\DSCN0155 - копия.JPG"/>
          <p:cNvPicPr>
            <a:picLocks noChangeAspect="1" noChangeArrowheads="1"/>
          </p:cNvPicPr>
          <p:nvPr/>
        </p:nvPicPr>
        <p:blipFill>
          <a:blip r:embed="rId7" cstate="print"/>
          <a:srcRect t="15976" r="42503"/>
          <a:stretch>
            <a:fillRect/>
          </a:stretch>
        </p:blipFill>
        <p:spPr bwMode="auto">
          <a:xfrm>
            <a:off x="3419872" y="3717032"/>
            <a:ext cx="2232248" cy="28803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3" cstate="print"/>
          <a:srcRect l="42343"/>
          <a:stretch>
            <a:fillRect/>
          </a:stretch>
        </p:blipFill>
        <p:spPr bwMode="auto">
          <a:xfrm flipH="1">
            <a:off x="0" y="0"/>
            <a:ext cx="9144000" cy="685800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sp>
        <p:nvSpPr>
          <p:cNvPr id="5" name="Прямоугольник 4"/>
          <p:cNvSpPr/>
          <p:nvPr/>
        </p:nvSpPr>
        <p:spPr>
          <a:xfrm>
            <a:off x="323529" y="116632"/>
            <a:ext cx="8568951" cy="523220"/>
          </a:xfrm>
          <a:prstGeom prst="rect">
            <a:avLst/>
          </a:prstGeom>
          <a:solidFill>
            <a:srgbClr val="B63006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ГРАФИКА</a:t>
            </a:r>
          </a:p>
        </p:txBody>
      </p:sp>
      <p:pic>
        <p:nvPicPr>
          <p:cNvPr id="10" name="Picture 11" descr="DSCN56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908719"/>
            <a:ext cx="4176464" cy="2880321"/>
          </a:xfrm>
          <a:prstGeom prst="rect">
            <a:avLst/>
          </a:prstGeom>
          <a:noFill/>
        </p:spPr>
      </p:pic>
      <p:pic>
        <p:nvPicPr>
          <p:cNvPr id="11" name="Picture 16" descr="DSCN567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212976"/>
            <a:ext cx="4608512" cy="3384376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8" name="Picture 15" descr="DSCN567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908720"/>
            <a:ext cx="3888432" cy="273630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3" cstate="print"/>
          <a:srcRect l="15350"/>
          <a:stretch>
            <a:fillRect/>
          </a:stretch>
        </p:blipFill>
        <p:spPr bwMode="auto">
          <a:xfrm flipH="1">
            <a:off x="0" y="0"/>
            <a:ext cx="9144000" cy="685800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pic>
        <p:nvPicPr>
          <p:cNvPr id="52238" name="Picture 14" descr="DSCN5672"/>
          <p:cNvPicPr>
            <a:picLocks noChangeAspect="1" noChangeArrowheads="1"/>
          </p:cNvPicPr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427984" y="908720"/>
            <a:ext cx="4464496" cy="5616624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180528" y="118373"/>
            <a:ext cx="8783960" cy="523220"/>
          </a:xfrm>
          <a:prstGeom prst="rect">
            <a:avLst/>
          </a:prstGeom>
          <a:solidFill>
            <a:srgbClr val="B63006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ЖИВОПИСЬ</a:t>
            </a:r>
            <a:endParaRPr lang="ru-RU" sz="28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D:\Мои документы\фото отдела\ОЛИ\архив\2018г\ПАТРИОТИЗМ\Зарница, 12шк, 5А, 5Г\IMG_6292.JPG"/>
          <p:cNvPicPr/>
          <p:nvPr/>
        </p:nvPicPr>
        <p:blipFill>
          <a:blip r:embed="rId5" cstate="print"/>
          <a:srcRect l="9074" t="27853" r="27094" b="4770"/>
          <a:stretch>
            <a:fillRect/>
          </a:stretch>
        </p:blipFill>
        <p:spPr bwMode="auto">
          <a:xfrm>
            <a:off x="251520" y="3861048"/>
            <a:ext cx="3888432" cy="266429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Рисунок 6" descr="D:\Мои документы\фото отдела\ОЛИ\архив\2017г\Патриотизм\Песни войны 05.05.17\DSCN127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908720"/>
            <a:ext cx="388843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2" cstate="print"/>
          <a:srcRect l="27395"/>
          <a:stretch>
            <a:fillRect/>
          </a:stretch>
        </p:blipFill>
        <p:spPr bwMode="auto">
          <a:xfrm rot="10800000">
            <a:off x="0" y="-2"/>
            <a:ext cx="9144000" cy="685800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pic>
        <p:nvPicPr>
          <p:cNvPr id="6" name="Рисунок 5" descr="D:\Мои документы\фото отдела\ОЛИ\архив\2017г\Краеведение\Тамбов, Белоснежка\DSC07427.JPG"/>
          <p:cNvPicPr/>
          <p:nvPr/>
        </p:nvPicPr>
        <p:blipFill>
          <a:blip r:embed="rId3" cstate="print"/>
          <a:srcRect l="10736" t="23430" r="5885" b="4559"/>
          <a:stretch>
            <a:fillRect/>
          </a:stretch>
        </p:blipFill>
        <p:spPr bwMode="auto">
          <a:xfrm rot="21291493">
            <a:off x="777504" y="1015397"/>
            <a:ext cx="3403024" cy="224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23528" y="116632"/>
            <a:ext cx="8568952" cy="461665"/>
          </a:xfrm>
          <a:prstGeom prst="rect">
            <a:avLst/>
          </a:prstGeom>
          <a:solidFill>
            <a:srgbClr val="B63006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Память, увековеченная в камне</a:t>
            </a:r>
          </a:p>
        </p:txBody>
      </p:sp>
      <p:pic>
        <p:nvPicPr>
          <p:cNvPr id="13314" name="Picture 2" descr="https://tambovodb.ru/joomla/images/news/2019/vov-quest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836712"/>
            <a:ext cx="4161992" cy="2952328"/>
          </a:xfrm>
          <a:prstGeom prst="rect">
            <a:avLst/>
          </a:prstGeom>
          <a:noFill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/>
          <a:srcRect l="4040" t="6061"/>
          <a:stretch>
            <a:fillRect/>
          </a:stretch>
        </p:blipFill>
        <p:spPr bwMode="auto">
          <a:xfrm rot="21259054">
            <a:off x="4962141" y="4096905"/>
            <a:ext cx="342038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D:\Мои документы\фото отдела\ОЛИ\архив\2015г\Тамбов\квест по памятникам Тамбова\IMG_8309.JPG"/>
          <p:cNvPicPr/>
          <p:nvPr/>
        </p:nvPicPr>
        <p:blipFill>
          <a:blip r:embed="rId6" cstate="print"/>
          <a:srcRect r="2300" b="5358"/>
          <a:stretch>
            <a:fillRect/>
          </a:stretch>
        </p:blipFill>
        <p:spPr bwMode="auto">
          <a:xfrm>
            <a:off x="395536" y="3573016"/>
            <a:ext cx="410445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2" cstate="print"/>
          <a:srcRect l="15350"/>
          <a:stretch>
            <a:fillRect/>
          </a:stretch>
        </p:blipFill>
        <p:spPr bwMode="auto">
          <a:xfrm flipH="1">
            <a:off x="0" y="0"/>
            <a:ext cx="9144000" cy="685800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sp>
        <p:nvSpPr>
          <p:cNvPr id="9" name="Прямоугольник 8"/>
          <p:cNvSpPr/>
          <p:nvPr/>
        </p:nvSpPr>
        <p:spPr>
          <a:xfrm>
            <a:off x="180528" y="116632"/>
            <a:ext cx="8855968" cy="523220"/>
          </a:xfrm>
          <a:prstGeom prst="rect">
            <a:avLst/>
          </a:prstGeom>
          <a:solidFill>
            <a:srgbClr val="B63006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МУЗЫКА,  ПЕСНИ </a:t>
            </a:r>
            <a:endParaRPr lang="ru-RU" sz="2800" b="1" spc="150" dirty="0">
              <a:ln w="11430"/>
              <a:solidFill>
                <a:schemeClr val="bg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D:\Мои документы\фото отдела\ОЛИ\архив\2017г\Патриотизм\Зарница\DSCN71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429000"/>
            <a:ext cx="4248472" cy="324036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7" name="Рисунок 16" descr="D:\Мои документы\фото отдела\ОЛИ\архив\2017г\Патриотизм\ВОв, песни (2)\IMG_2053.JPG"/>
          <p:cNvPicPr/>
          <p:nvPr/>
        </p:nvPicPr>
        <p:blipFill>
          <a:blip r:embed="rId4" cstate="print">
            <a:lum contrast="10000"/>
          </a:blip>
          <a:srcRect l="2218" r="5332"/>
          <a:stretch>
            <a:fillRect/>
          </a:stretch>
        </p:blipFill>
        <p:spPr bwMode="auto">
          <a:xfrm>
            <a:off x="4932040" y="908720"/>
            <a:ext cx="360040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D:\Мои документы\фото отдела\ОЛИ\архив\2017г\Патриотизм\зарница -Песни, май\IMG_1326.JPG"/>
          <p:cNvPicPr/>
          <p:nvPr/>
        </p:nvPicPr>
        <p:blipFill>
          <a:blip r:embed="rId5" cstate="print"/>
          <a:srcRect l="4606" t="6601" b="6036"/>
          <a:stretch>
            <a:fillRect/>
          </a:stretch>
        </p:blipFill>
        <p:spPr bwMode="auto">
          <a:xfrm>
            <a:off x="683568" y="4293096"/>
            <a:ext cx="360040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D:\Мои документы\фото отдела\ОЛИ\архив\2015г\ВО война\ВО в\DSCN716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836712"/>
            <a:ext cx="4320480" cy="30963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2" cstate="print"/>
          <a:srcRect l="25559" b="10101"/>
          <a:stretch>
            <a:fillRect/>
          </a:stretch>
        </p:blipFill>
        <p:spPr bwMode="auto">
          <a:xfrm rot="10800000">
            <a:off x="-2" y="-2"/>
            <a:ext cx="9144001" cy="6857999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sp>
        <p:nvSpPr>
          <p:cNvPr id="5" name="Прямоугольник 4"/>
          <p:cNvSpPr/>
          <p:nvPr/>
        </p:nvSpPr>
        <p:spPr>
          <a:xfrm>
            <a:off x="251520" y="116632"/>
            <a:ext cx="8640959" cy="523220"/>
          </a:xfrm>
          <a:prstGeom prst="rect">
            <a:avLst/>
          </a:prstGeom>
          <a:solidFill>
            <a:srgbClr val="B63006"/>
          </a:solidFill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МУЗЫКА,  ПЕСНИ </a:t>
            </a:r>
            <a:endParaRPr lang="ru-RU" sz="2800" b="1" spc="150" dirty="0">
              <a:ln w="11430"/>
              <a:solidFill>
                <a:schemeClr val="bg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print"/>
          <a:srcRect b="11589"/>
          <a:stretch>
            <a:fillRect/>
          </a:stretch>
        </p:blipFill>
        <p:spPr bwMode="auto">
          <a:xfrm>
            <a:off x="323528" y="764703"/>
            <a:ext cx="4752528" cy="331236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" name="Рисунок 18" descr="D:\Мои документы\фото отдела\ОЛИ\архив\2018г\ПАТРИОТИЗМ\воен. песни\IMG_6288.JPG"/>
          <p:cNvPicPr/>
          <p:nvPr/>
        </p:nvPicPr>
        <p:blipFill>
          <a:blip r:embed="rId4" cstate="print"/>
          <a:srcRect l="12668" t="7435" b="6732"/>
          <a:stretch>
            <a:fillRect/>
          </a:stretch>
        </p:blipFill>
        <p:spPr bwMode="auto">
          <a:xfrm>
            <a:off x="4211960" y="3429000"/>
            <a:ext cx="4752528" cy="324036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" name="Picture 17" descr="DSCN537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293096"/>
            <a:ext cx="3384376" cy="2304256"/>
          </a:xfrm>
          <a:prstGeom prst="rect">
            <a:avLst/>
          </a:prstGeom>
          <a:noFill/>
        </p:spPr>
      </p:pic>
      <p:pic>
        <p:nvPicPr>
          <p:cNvPr id="15" name="Рисунок 14" descr="D:\Мои документы\фото отдела\ОЛИ\архив\2017г\Патриотизм\Песни войны 10.05.17г\IMG_1383.JPG"/>
          <p:cNvPicPr/>
          <p:nvPr/>
        </p:nvPicPr>
        <p:blipFill>
          <a:blip r:embed="rId6" cstate="print"/>
          <a:srcRect l="13405" t="14921" r="5980" b="11260"/>
          <a:stretch>
            <a:fillRect/>
          </a:stretch>
        </p:blipFill>
        <p:spPr bwMode="auto">
          <a:xfrm>
            <a:off x="5364088" y="908720"/>
            <a:ext cx="338437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2" cstate="print"/>
          <a:srcRect l="15350"/>
          <a:stretch>
            <a:fillRect/>
          </a:stretch>
        </p:blipFill>
        <p:spPr bwMode="auto">
          <a:xfrm flipH="1">
            <a:off x="0" y="0"/>
            <a:ext cx="9144000" cy="685800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pic>
        <p:nvPicPr>
          <p:cNvPr id="6" name="Рисунок 5" descr="D:\Мои документы\фото отдела\ОЛИ\архив\2015г\ВО война\16.03 -Мы из будущего\DSCN5651.JPG"/>
          <p:cNvPicPr/>
          <p:nvPr/>
        </p:nvPicPr>
        <p:blipFill>
          <a:blip r:embed="rId3" cstate="print">
            <a:lum bright="20000" contrast="20000"/>
          </a:blip>
          <a:srcRect t="21450" r="28870" b="11738"/>
          <a:stretch>
            <a:fillRect/>
          </a:stretch>
        </p:blipFill>
        <p:spPr bwMode="auto">
          <a:xfrm>
            <a:off x="323528" y="836712"/>
            <a:ext cx="536408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Мои документы\фото отдела\ОЛИ\архив\2015г\ВО война\16.03 -Мы из будущего\DSCN56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996952"/>
            <a:ext cx="3888432" cy="363358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116632"/>
            <a:ext cx="8640959" cy="523220"/>
          </a:xfrm>
          <a:prstGeom prst="rect">
            <a:avLst/>
          </a:prstGeom>
          <a:solidFill>
            <a:srgbClr val="B63006"/>
          </a:solidFill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Художественные теле- и кинофильмы </a:t>
            </a:r>
            <a:endParaRPr lang="ru-RU" sz="2800" b="1" spc="150" dirty="0">
              <a:ln w="11430"/>
              <a:solidFill>
                <a:schemeClr val="bg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рабочий стол\семинар 2019г\54968-Color_Background_Vol_2_No_7.jpg"/>
          <p:cNvPicPr>
            <a:picLocks noChangeAspect="1" noChangeArrowheads="1"/>
          </p:cNvPicPr>
          <p:nvPr/>
        </p:nvPicPr>
        <p:blipFill>
          <a:blip r:embed="rId2" cstate="print"/>
          <a:srcRect l="15350"/>
          <a:stretch>
            <a:fillRect/>
          </a:stretch>
        </p:blipFill>
        <p:spPr bwMode="auto">
          <a:xfrm flipH="1">
            <a:off x="0" y="0"/>
            <a:ext cx="9144000" cy="685800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sp>
        <p:nvSpPr>
          <p:cNvPr id="10" name="Прямоугольник 9"/>
          <p:cNvSpPr/>
          <p:nvPr/>
        </p:nvSpPr>
        <p:spPr>
          <a:xfrm>
            <a:off x="180528" y="116632"/>
            <a:ext cx="8855968" cy="646331"/>
          </a:xfrm>
          <a:prstGeom prst="rect">
            <a:avLst/>
          </a:prstGeom>
          <a:solidFill>
            <a:srgbClr val="B63006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Интерактивные программы</a:t>
            </a:r>
            <a:endParaRPr lang="ru-RU" sz="3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 r="18182"/>
          <a:stretch>
            <a:fillRect/>
          </a:stretch>
        </p:blipFill>
        <p:spPr bwMode="auto">
          <a:xfrm>
            <a:off x="179512" y="3933056"/>
            <a:ext cx="424847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/>
          <a:srcRect l="14699" t="25039" r="7991" b="14965"/>
          <a:stretch>
            <a:fillRect/>
          </a:stretch>
        </p:blipFill>
        <p:spPr bwMode="auto">
          <a:xfrm>
            <a:off x="4788024" y="908720"/>
            <a:ext cx="417646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D:\Мои документы\фото отдела\ОЛИ\архив\2017г\Праздники, традиции\фото 23 февр\DSCN7103.JPG"/>
          <p:cNvPicPr/>
          <p:nvPr/>
        </p:nvPicPr>
        <p:blipFill>
          <a:blip r:embed="rId5" cstate="print"/>
          <a:srcRect t="22727" r="16667" b="7727"/>
          <a:stretch>
            <a:fillRect/>
          </a:stretch>
        </p:blipFill>
        <p:spPr bwMode="auto">
          <a:xfrm rot="21210209">
            <a:off x="524829" y="1109503"/>
            <a:ext cx="3690786" cy="249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D:\Мои документы\фото отдела\ОЛИ\архив\2018г\ПАТРИОТИЗМ\Росинка, на привале\IMG_0100.JPG"/>
          <p:cNvPicPr/>
          <p:nvPr/>
        </p:nvPicPr>
        <p:blipFill>
          <a:blip r:embed="rId6" cstate="print"/>
          <a:srcRect l="11189" t="20051"/>
          <a:stretch>
            <a:fillRect/>
          </a:stretch>
        </p:blipFill>
        <p:spPr bwMode="auto">
          <a:xfrm rot="21239781">
            <a:off x="4979866" y="3902877"/>
            <a:ext cx="3684028" cy="248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88</Words>
  <Application>Microsoft Office PowerPoint</Application>
  <PresentationFormat>Экран (4:3)</PresentationFormat>
  <Paragraphs>22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Искусство, как средство патриотического воспитания детей и подростков: возможности библиотеки.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tambovodb.ru</vt:lpstr>
      <vt:lpstr>Искусство, как средство патриотического воспитания детей и подростков: возможности библиотеки.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Искусство и патриотизм: взаимосвязь и роль в воспитании читателя.</dc:title>
  <dc:creator>ОЛИ</dc:creator>
  <cp:lastModifiedBy>ОЛИ</cp:lastModifiedBy>
  <cp:revision>236</cp:revision>
  <dcterms:created xsi:type="dcterms:W3CDTF">2019-10-08T14:11:14Z</dcterms:created>
  <dcterms:modified xsi:type="dcterms:W3CDTF">2020-07-03T11:26:41Z</dcterms:modified>
</cp:coreProperties>
</file>