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56"/>
  </p:notesMasterIdLst>
  <p:sldIdLst>
    <p:sldId id="256" r:id="rId2"/>
    <p:sldId id="257" r:id="rId3"/>
    <p:sldId id="258" r:id="rId4"/>
    <p:sldId id="301" r:id="rId5"/>
    <p:sldId id="302" r:id="rId6"/>
    <p:sldId id="305" r:id="rId7"/>
    <p:sldId id="306" r:id="rId8"/>
    <p:sldId id="307" r:id="rId9"/>
    <p:sldId id="308" r:id="rId10"/>
    <p:sldId id="259" r:id="rId11"/>
    <p:sldId id="260" r:id="rId12"/>
    <p:sldId id="309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311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10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690" autoAdjust="0"/>
  </p:normalViewPr>
  <p:slideViewPr>
    <p:cSldViewPr>
      <p:cViewPr>
        <p:scale>
          <a:sx n="78" d="100"/>
          <a:sy n="78" d="100"/>
        </p:scale>
        <p:origin x="-1848" y="-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9E333-8B1A-44B9-AB1D-8945505B1619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4C322-3D82-4812-8E86-1CEB5C80C4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339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4C322-3D82-4812-8E86-1CEB5C80C47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194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4C322-3D82-4812-8E86-1CEB5C80C47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65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4C322-3D82-4812-8E86-1CEB5C80C470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411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4.gi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5" Type="http://schemas.openxmlformats.org/officeDocument/2006/relationships/slide" Target="slide32.xml"/><Relationship Id="rId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1.wdp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3193" y="332656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ТРАДИЦИИ  И  ОБРЯДЫ </a:t>
            </a: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НАРОДОВ</a:t>
            </a:r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 РОССИИ</a:t>
            </a:r>
            <a:endParaRPr lang="ru-RU" sz="48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24" y="2132856"/>
            <a:ext cx="6120680" cy="4080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8323215" y="373049"/>
            <a:ext cx="5854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12+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61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556792"/>
            <a:ext cx="669674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Россия – это страна с многовековой историей. 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Причём</a:t>
            </a: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история эта отражена не только в официальных летописях и хрониках, но и в народной культуре – в традициях 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России</a:t>
            </a: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которые складывались и укоренялись на протяжении долгого времени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 indent="288000" algn="just"/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Русский народ отличается богатой культурой, множественными обычаями и красочным фольклором. Национальная культура, как память, выделяет русский народ из других, позволяет ощутить неподдельную связь между временами и поколениями, дает возможность получить жизненную опору и духовную поддержку.</a:t>
            </a:r>
            <a:endParaRPr lang="ru-RU" sz="22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2" descr="C:\Documents and Settings\Юля\Рабочий стол\Электронная выставка\анимации\FfQ1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593" y="-18561"/>
            <a:ext cx="9793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10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0567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ru-RU" sz="32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ТРАДИЦИИ  И  ОБРЯДЫ   НАРОДОВ РОССИИ</a:t>
            </a:r>
          </a:p>
          <a:p>
            <a:pPr algn="ctr"/>
            <a:endParaRPr lang="ru-RU" sz="32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ru-RU" sz="32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just"/>
            <a:r>
              <a:rPr lang="ru-RU" sz="2800" b="1" dirty="0">
                <a:solidFill>
                  <a:srgbClr val="C00000"/>
                </a:solidFill>
                <a:latin typeface="Monotype Corsiva" pitchFamily="66" charset="0"/>
                <a:hlinkClick r:id="rId2" action="ppaction://hlinksldjump"/>
              </a:rPr>
              <a:t>1. Истоки  и  корни  русской  культуры  </a:t>
            </a:r>
            <a:endParaRPr lang="ru-RU" sz="2800" b="1" dirty="0">
              <a:solidFill>
                <a:srgbClr val="C00000"/>
              </a:solidFill>
              <a:latin typeface="Monotype Corsiva" pitchFamily="66" charset="0"/>
            </a:endParaRPr>
          </a:p>
          <a:p>
            <a:pPr algn="just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  <a:hlinkClick r:id="rId3" action="ppaction://hlinksldjump"/>
              </a:rPr>
              <a:t>2. </a:t>
            </a:r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  <a:hlinkClick r:id="rId3" action="ppaction://hlinksldjump"/>
              </a:rPr>
              <a:t>«Зеркало  русской  души» :</a:t>
            </a:r>
            <a:endParaRPr lang="ru-RU" sz="28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4" action="ppaction://hlinksldjump"/>
              </a:rPr>
              <a:t>2.1</a:t>
            </a:r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  <a:hlinkClick r:id="rId4" action="ppaction://hlinksldjump"/>
              </a:rPr>
              <a:t> календарные  праздники  и обряды</a:t>
            </a:r>
            <a:endParaRPr lang="ru-RU" sz="28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  <a:hlinkClick r:id="rId5" action="ppaction://hlinksldjump"/>
              </a:rPr>
              <a:t>2.2</a:t>
            </a:r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  <a:hlinkClick r:id="rId5" action="ppaction://hlinksldjump"/>
              </a:rPr>
              <a:t>  фольклор </a:t>
            </a:r>
            <a:endParaRPr lang="ru-RU" sz="28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just"/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  <a:hlinkClick r:id="rId6" action="ppaction://hlinksldjump"/>
              </a:rPr>
              <a:t>3. Картины русского быта</a:t>
            </a:r>
            <a:endParaRPr lang="ru-RU" sz="2800" b="1" dirty="0" smtClean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D:\Входящие\Народные традиции Эл выставка\анимации\zima_4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42471"/>
            <a:ext cx="4220890" cy="25579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92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60941" y="116632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ИСТОКИ   И  КОРНИ   РУССКОЙ  КУЛЬТУРЫ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50" y="3721476"/>
            <a:ext cx="3435983" cy="31592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3744416" cy="33743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312" y="1193850"/>
            <a:ext cx="4067944" cy="3305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364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41"/>
          <a:stretch/>
        </p:blipFill>
        <p:spPr>
          <a:xfrm>
            <a:off x="395536" y="854092"/>
            <a:ext cx="3312368" cy="523525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3851920" y="858038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Гумилёв, </a:t>
            </a:r>
            <a:r>
              <a:rPr lang="ru-RU" sz="1600" b="1" i="1" dirty="0">
                <a:latin typeface="Georgia" pitchFamily="18" charset="0"/>
              </a:rPr>
              <a:t>Л</a:t>
            </a:r>
            <a:r>
              <a:rPr lang="ru-RU" sz="1600" b="1" i="1" dirty="0" smtClean="0">
                <a:latin typeface="Georgia" pitchFamily="18" charset="0"/>
              </a:rPr>
              <a:t>. Н</a:t>
            </a:r>
            <a:r>
              <a:rPr lang="ru-RU" sz="1600" b="1" i="1" dirty="0">
                <a:latin typeface="Georgia" pitchFamily="18" charset="0"/>
              </a:rPr>
              <a:t>. От Руси до </a:t>
            </a:r>
            <a:r>
              <a:rPr lang="ru-RU" sz="1600" b="1" i="1" dirty="0" smtClean="0">
                <a:latin typeface="Georgia" pitchFamily="18" charset="0"/>
              </a:rPr>
              <a:t>России : </a:t>
            </a:r>
            <a:r>
              <a:rPr lang="ru-RU" sz="1600" b="1" i="1" dirty="0">
                <a:latin typeface="Georgia" pitchFamily="18" charset="0"/>
              </a:rPr>
              <a:t>о</a:t>
            </a:r>
            <a:r>
              <a:rPr lang="ru-RU" sz="1600" b="1" i="1" dirty="0" smtClean="0">
                <a:latin typeface="Georgia" pitchFamily="18" charset="0"/>
              </a:rPr>
              <a:t>черки </a:t>
            </a:r>
            <a:r>
              <a:rPr lang="ru-RU" sz="1600" b="1" i="1" dirty="0">
                <a:latin typeface="Georgia" pitchFamily="18" charset="0"/>
              </a:rPr>
              <a:t>этнической истории </a:t>
            </a:r>
            <a:r>
              <a:rPr lang="ru-RU" sz="1600" b="1" i="1" dirty="0" smtClean="0">
                <a:latin typeface="Georgia" pitchFamily="18" charset="0"/>
              </a:rPr>
              <a:t>/ Л. Н. Гумилев.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 err="1">
                <a:latin typeface="Georgia" pitchFamily="18" charset="0"/>
              </a:rPr>
              <a:t>Рольф</a:t>
            </a:r>
            <a:r>
              <a:rPr lang="ru-RU" sz="1600" b="1" i="1" dirty="0">
                <a:latin typeface="Georgia" pitchFamily="18" charset="0"/>
              </a:rPr>
              <a:t>, 2001. – 320 с.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9952" y="4058024"/>
            <a:ext cx="4464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Хотите совершить экскурс </a:t>
            </a:r>
            <a:r>
              <a:rPr lang="ru-RU" sz="1400" i="1" dirty="0">
                <a:latin typeface="Georgia" pitchFamily="18" charset="0"/>
              </a:rPr>
              <a:t>в древнюю Русь и Россию до Петра Первого </a:t>
            </a:r>
            <a:r>
              <a:rPr lang="ru-RU" sz="1400" i="1" dirty="0" smtClean="0">
                <a:latin typeface="Georgia" pitchFamily="18" charset="0"/>
              </a:rPr>
              <a:t>включительно?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Книга «От </a:t>
            </a:r>
            <a:r>
              <a:rPr lang="ru-RU" sz="1400" i="1" dirty="0">
                <a:latin typeface="Georgia" pitchFamily="18" charset="0"/>
              </a:rPr>
              <a:t>Руси к </a:t>
            </a:r>
            <a:r>
              <a:rPr lang="ru-RU" sz="1400" i="1" dirty="0" smtClean="0">
                <a:latin typeface="Georgia" pitchFamily="18" charset="0"/>
              </a:rPr>
              <a:t>России» будет вам верным помощником! Очерки </a:t>
            </a:r>
            <a:r>
              <a:rPr lang="ru-RU" sz="1400" i="1" dirty="0">
                <a:latin typeface="Georgia" pitchFamily="18" charset="0"/>
              </a:rPr>
              <a:t>событий, происходивших в I—XVIII вв., написаны интересно, увлекательно, «экспериментальным» стилем, так как, по словам Л. Н. Гумилева, его задача состояла в том, чтобы читатели «уяснили содержание работы и не бросили книгу, не дочитав».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650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980726"/>
            <a:ext cx="3951169" cy="51748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00692" y="3908832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>
                <a:latin typeface="Georgia" pitchFamily="18" charset="0"/>
              </a:rPr>
              <a:t>Откуда есть пошла Русская земля? Где загадочный исток древней славянской расы? Как глубоко ведут могучие корни русского племени? Почему происхождение славян до сих пор покрыто тайной</a:t>
            </a:r>
            <a:r>
              <a:rPr lang="ru-RU" sz="1400" i="1" dirty="0" smtClean="0">
                <a:latin typeface="Georgia" pitchFamily="18" charset="0"/>
              </a:rPr>
              <a:t>?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Эта </a:t>
            </a:r>
            <a:r>
              <a:rPr lang="ru-RU" sz="1400" i="1" dirty="0">
                <a:latin typeface="Georgia" pitchFamily="18" charset="0"/>
              </a:rPr>
              <a:t>книга </a:t>
            </a:r>
            <a:r>
              <a:rPr lang="ru-RU" sz="1400" i="1" dirty="0" smtClean="0">
                <a:latin typeface="Georgia" pitchFamily="18" charset="0"/>
              </a:rPr>
              <a:t>даёт </a:t>
            </a:r>
            <a:r>
              <a:rPr lang="ru-RU" sz="1400" i="1" dirty="0">
                <a:latin typeface="Georgia" pitchFamily="18" charset="0"/>
              </a:rPr>
              <a:t>убедительные ответы на самые главные, самые спорные и животрепещущие вопросы отечественной истории. </a:t>
            </a:r>
          </a:p>
          <a:p>
            <a:pPr indent="288000" algn="just"/>
            <a:endParaRPr lang="ru-RU" sz="14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98072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Культура славян и Русь. – М. : Наука, 1999. – 541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43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50854"/>
            <a:ext cx="3700604" cy="551660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211960" y="620688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Богатырёв</a:t>
            </a:r>
            <a:r>
              <a:rPr lang="ru-RU" sz="1600" b="1" i="1" dirty="0" smtClean="0">
                <a:latin typeface="Georgia" pitchFamily="18" charset="0"/>
              </a:rPr>
              <a:t>,  П. Г. Народная культура славян / П. Г. </a:t>
            </a:r>
            <a:r>
              <a:rPr lang="ru-RU" sz="1600" b="1" i="1" dirty="0" err="1" smtClean="0">
                <a:latin typeface="Georgia" pitchFamily="18" charset="0"/>
              </a:rPr>
              <a:t>Богатырёв</a:t>
            </a:r>
            <a:r>
              <a:rPr lang="ru-RU" sz="1600" b="1" i="1" dirty="0" smtClean="0">
                <a:latin typeface="Georgia" pitchFamily="18" charset="0"/>
              </a:rPr>
              <a:t> ; под ред. Е. С. Новик. – М. : ОГИ, 2007. – 368 с. – (Нация и культура : научное наследие : семиотика).</a:t>
            </a: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5114" y="3573016"/>
            <a:ext cx="424847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endParaRPr lang="ru-RU" sz="14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Как </a:t>
            </a:r>
            <a:r>
              <a:rPr lang="ru-RU" sz="1400" i="1" dirty="0">
                <a:latin typeface="Georgia" pitchFamily="18" charset="0"/>
              </a:rPr>
              <a:t>выбрать имя новорожденному? Кого пригласить в кумовья? Почему нельзя качать пустую колыбель? </a:t>
            </a:r>
            <a:r>
              <a:rPr lang="ru-RU" sz="1400" i="1" dirty="0" smtClean="0">
                <a:latin typeface="Georgia" pitchFamily="18" charset="0"/>
              </a:rPr>
              <a:t>Кого называли </a:t>
            </a:r>
            <a:r>
              <a:rPr lang="ru-RU" sz="1400" i="1" dirty="0" err="1" smtClean="0">
                <a:latin typeface="Georgia" pitchFamily="18" charset="0"/>
              </a:rPr>
              <a:t>полазниками</a:t>
            </a:r>
            <a:r>
              <a:rPr lang="ru-RU" sz="1400" i="1" dirty="0" smtClean="0">
                <a:latin typeface="Georgia" pitchFamily="18" charset="0"/>
              </a:rPr>
              <a:t>? В каких обрядах участвовала рождественская ёлка?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Обо </a:t>
            </a:r>
            <a:r>
              <a:rPr lang="ru-RU" sz="1400" i="1" dirty="0">
                <a:latin typeface="Georgia" pitchFamily="18" charset="0"/>
              </a:rPr>
              <a:t>всем этом и многом другом вы узнаете, прочитав книгу </a:t>
            </a:r>
            <a:r>
              <a:rPr lang="ru-RU" sz="1400" i="1" dirty="0" smtClean="0">
                <a:latin typeface="Georgia" pitchFamily="18" charset="0"/>
              </a:rPr>
              <a:t>Петра </a:t>
            </a:r>
            <a:r>
              <a:rPr lang="ru-RU" sz="1400" i="1" dirty="0" err="1" smtClean="0">
                <a:latin typeface="Georgia" pitchFamily="18" charset="0"/>
              </a:rPr>
              <a:t>Богатырёва</a:t>
            </a:r>
            <a:r>
              <a:rPr lang="ru-RU" sz="1400" i="1" dirty="0" smtClean="0">
                <a:latin typeface="Georgia" pitchFamily="18" charset="0"/>
              </a:rPr>
              <a:t>, в </a:t>
            </a:r>
            <a:r>
              <a:rPr lang="ru-RU" sz="1400" i="1" dirty="0">
                <a:latin typeface="Georgia" pitchFamily="18" charset="0"/>
              </a:rPr>
              <a:t>которой вся человеческая жизнь отражена через складывавшиеся веками обычаи и обряды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27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2478" y="764704"/>
            <a:ext cx="3888431" cy="53717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297118" y="3043294"/>
            <a:ext cx="3888432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200" i="1" dirty="0" smtClean="0">
                <a:latin typeface="Georgia" pitchFamily="18" charset="0"/>
              </a:rPr>
              <a:t>«Вот повести минувших лет ,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о</a:t>
            </a:r>
            <a:r>
              <a:rPr lang="ru-RU" sz="1200" i="1" dirty="0" smtClean="0">
                <a:latin typeface="Georgia" pitchFamily="18" charset="0"/>
              </a:rPr>
              <a:t>ткуда пошла  русская земля,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кто в Киеве стал княжить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и как возникла русская земля».</a:t>
            </a:r>
          </a:p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r"/>
            <a:r>
              <a:rPr lang="ru-RU" sz="1100" i="1" dirty="0" smtClean="0">
                <a:latin typeface="Georgia" pitchFamily="18" charset="0"/>
              </a:rPr>
              <a:t>Нестор-летописец. «Повесть временных лет»</a:t>
            </a:r>
          </a:p>
          <a:p>
            <a:pPr indent="288000" algn="just"/>
            <a:endParaRPr lang="ru-RU" sz="12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Книга </a:t>
            </a:r>
            <a:r>
              <a:rPr lang="ru-RU" sz="1400" i="1" dirty="0">
                <a:latin typeface="Georgia" pitchFamily="18" charset="0"/>
              </a:rPr>
              <a:t>«Русь Легендарная» - первая в серии изданий, рассказывающих о тайнах и загадках русской истории. Автор начинает повествование с самого начала, говоря о древнейших поселениях наших предков на огромных пространствах Евразии, о забытых преданиях седой старины, о подвигах великих героев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620688"/>
            <a:ext cx="4209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>
                <a:latin typeface="Georgia" pitchFamily="18" charset="0"/>
              </a:rPr>
              <a:t>Русь </a:t>
            </a:r>
            <a:r>
              <a:rPr lang="ru-RU" sz="1600" b="1" i="1" dirty="0" smtClean="0">
                <a:latin typeface="Georgia" pitchFamily="18" charset="0"/>
              </a:rPr>
              <a:t>Легендарная : </a:t>
            </a:r>
            <a:r>
              <a:rPr lang="ru-RU" sz="1600" b="1" i="1" dirty="0">
                <a:latin typeface="Georgia" pitchFamily="18" charset="0"/>
              </a:rPr>
              <a:t>древнейшая история русского народа, неизвестные страницы великого прошлого, мифы и предания </a:t>
            </a:r>
            <a:r>
              <a:rPr lang="ru-RU" sz="1600" b="1" i="1" dirty="0" smtClean="0">
                <a:latin typeface="Georgia" pitchFamily="18" charset="0"/>
              </a:rPr>
              <a:t>«седой старины» : кн. 1 </a:t>
            </a:r>
            <a:r>
              <a:rPr lang="ru-RU" sz="1600" b="1" i="1" dirty="0">
                <a:latin typeface="Georgia" pitchFamily="18" charset="0"/>
              </a:rPr>
              <a:t>/ В. И. Калашников</a:t>
            </a:r>
            <a:r>
              <a:rPr lang="ru-RU" sz="1600" b="1" i="1" dirty="0" smtClean="0">
                <a:latin typeface="Georgia" pitchFamily="18" charset="0"/>
              </a:rPr>
              <a:t>. – </a:t>
            </a:r>
            <a:r>
              <a:rPr lang="ru-RU" sz="1600" b="1" i="1" dirty="0">
                <a:latin typeface="Georgia" pitchFamily="18" charset="0"/>
              </a:rPr>
              <a:t>Москва : Белый город, 2007-</a:t>
            </a:r>
            <a:r>
              <a:rPr lang="ru-RU" sz="1600" b="1" i="1" dirty="0" smtClean="0">
                <a:latin typeface="Georgia" pitchFamily="18" charset="0"/>
              </a:rPr>
              <a:t>. – </a:t>
            </a:r>
            <a:r>
              <a:rPr lang="ru-RU" sz="1600" b="1" i="1" dirty="0">
                <a:latin typeface="Georgia" pitchFamily="18" charset="0"/>
              </a:rPr>
              <a:t>(Атлас тайн и загадок) </a:t>
            </a:r>
            <a:r>
              <a:rPr lang="ru-RU" sz="1600" dirty="0">
                <a:latin typeface="Georgia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809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3960440" cy="51435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>
            <a:off x="4716016" y="1988840"/>
            <a:ext cx="4176464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200" i="1" dirty="0" smtClean="0">
                <a:latin typeface="Georgia" pitchFamily="18" charset="0"/>
              </a:rPr>
              <a:t>«Наша русская культура уже давно заняла в мире достойное место. Это культура народа с открытой душой и большим сердцем.» </a:t>
            </a:r>
          </a:p>
          <a:p>
            <a:pPr indent="288000" algn="r"/>
            <a:r>
              <a:rPr lang="ru-RU" sz="1200" i="1" dirty="0" smtClean="0">
                <a:latin typeface="Georgia" pitchFamily="18" charset="0"/>
              </a:rPr>
              <a:t>Фёдор Солнцев.</a:t>
            </a:r>
          </a:p>
          <a:p>
            <a:pPr indent="288000" algn="just"/>
            <a:endParaRPr lang="ru-RU" sz="1300" i="1" dirty="0">
              <a:latin typeface="Georgia" pitchFamily="18" charset="0"/>
            </a:endParaRPr>
          </a:p>
          <a:p>
            <a:pPr indent="288000" algn="just"/>
            <a:endParaRPr lang="ru-RU" sz="1300" i="1" dirty="0" smtClean="0">
              <a:latin typeface="Georgia" pitchFamily="18" charset="0"/>
            </a:endParaRP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Корни русской культуры теряются в давних-</a:t>
            </a:r>
            <a:r>
              <a:rPr lang="ru-RU" sz="1300" i="1" dirty="0" err="1" smtClean="0">
                <a:latin typeface="Georgia" pitchFamily="18" charset="0"/>
              </a:rPr>
              <a:t>предавних</a:t>
            </a:r>
            <a:r>
              <a:rPr lang="ru-RU" sz="1300" i="1" dirty="0" smtClean="0">
                <a:latin typeface="Georgia" pitchFamily="18" charset="0"/>
              </a:rPr>
              <a:t> временах. Наши предки, восточные славяне, были язычниками, то есть почитали множество божеств  и духов, поклонялись силам природы…</a:t>
            </a: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Многое из того, что было тогда порождено человеческим воображением , со временем стало реальностью. Пусть нет ковров-самолётов.  сапог-скороходов и волшебного зеркальца. Зато есть скоростные авиалайнеры и поезда, вездесущее око телевидения…. </a:t>
            </a:r>
            <a:endParaRPr lang="ru-RU" sz="1300" i="1" dirty="0">
              <a:latin typeface="Georgia" pitchFamily="18" charset="0"/>
            </a:endParaRP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Энциклопедия содержит интересные факты о </a:t>
            </a:r>
            <a:r>
              <a:rPr lang="ru-RU" sz="1300" i="1" dirty="0">
                <a:latin typeface="Georgia" pitchFamily="18" charset="0"/>
              </a:rPr>
              <a:t>мире русской культуры с древности до наших дней: о памятниках фольклора, литературы, зодчества, изобразительного </a:t>
            </a:r>
            <a:r>
              <a:rPr lang="ru-RU" sz="1300" i="1" dirty="0" smtClean="0">
                <a:latin typeface="Georgia" pitchFamily="18" charset="0"/>
              </a:rPr>
              <a:t>искусства. </a:t>
            </a:r>
            <a:endParaRPr lang="ru-RU" sz="13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6016" y="476672"/>
            <a:ext cx="4427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Соловьёв, В. М. Русская культура . С древнейших времён до наших дней / В. М. Соловьёв. – М. : Белый город, 2004. – 736 с. : ил.</a:t>
            </a: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6" name="Управляющая кнопка: возврат 5">
            <a:hlinkClick r:id="rId4" action="ppaction://hlinksldjump" highlightClick="1"/>
          </p:cNvPr>
          <p:cNvSpPr/>
          <p:nvPr/>
        </p:nvSpPr>
        <p:spPr>
          <a:xfrm>
            <a:off x="8352420" y="6273316"/>
            <a:ext cx="504056" cy="360040"/>
          </a:xfrm>
          <a:prstGeom prst="actionButtonRetur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95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4796" y="332656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ЗЕРКАЛО   РУССКОЙ  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ДУШИ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: </a:t>
            </a:r>
            <a:endParaRPr lang="ru-RU" sz="3200" b="1" dirty="0" smtClean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algn="ctr"/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28551"/>
            <a:ext cx="3456384" cy="35269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12776"/>
            <a:ext cx="3683020" cy="26563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12776"/>
            <a:ext cx="3828137" cy="26563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98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916832"/>
            <a:ext cx="4320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Пожалуй, ни что так ярко не характеризует народ, как те праздники , которые он любит и отмечает. В праздниках , как в зеркале отражается характер, культура и самобытность каждого народа. Ведь даже территория, на которой этот народ проживает, накладывает свой отпечаток, придаёт только этой местности свойственный колорит.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4796" y="188640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КАЛЕНДАРНЫЕ  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ПРАЗДНИКИ   И   ОБРЯДЫ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</a:t>
            </a:r>
          </a:p>
          <a:p>
            <a:pPr algn="ctr"/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2051" name="Picture 3" descr="D:\Входящие\Народные традиции Эл выставка\анимации\9886454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401" y="2443338"/>
            <a:ext cx="3847931" cy="28859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57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620688"/>
            <a:ext cx="3954025" cy="53856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179512" y="692696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Славянский мир / сост. Р. В. Андреева, В. В. </a:t>
            </a:r>
            <a:r>
              <a:rPr lang="ru-RU" sz="1600" b="1" i="1" dirty="0" err="1" smtClean="0">
                <a:latin typeface="Georgia" pitchFamily="18" charset="0"/>
              </a:rPr>
              <a:t>Будаков</a:t>
            </a:r>
            <a:r>
              <a:rPr lang="ru-RU" sz="1600" b="1" i="1" dirty="0" smtClean="0">
                <a:latin typeface="Georgia" pitchFamily="18" charset="0"/>
              </a:rPr>
              <a:t>, Л. Ф. Попова.  - Воронеж : Центр духовного возрождения Черноземного края, 2001. – 272 с.</a:t>
            </a: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3712254"/>
            <a:ext cx="4680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Где </a:t>
            </a:r>
            <a:r>
              <a:rPr lang="ru-RU" sz="1400" i="1" dirty="0">
                <a:latin typeface="Georgia" pitchFamily="18" charset="0"/>
              </a:rPr>
              <a:t>и когда было первое упоминание о славянах? Что общего между мифом о Гиперборее и чудо-островом Буяном? Кем на самом деле является Баба-яга? Кто из князей восточных славян вымышленный, а кто настоящий? Почему иностранные очевидцы считали славян дикими и </a:t>
            </a:r>
            <a:r>
              <a:rPr lang="ru-RU" sz="1400" i="1" dirty="0" smtClean="0">
                <a:latin typeface="Georgia" pitchFamily="18" charset="0"/>
              </a:rPr>
              <a:t>тёмными</a:t>
            </a:r>
            <a:r>
              <a:rPr lang="ru-RU" sz="1400" i="1" dirty="0">
                <a:latin typeface="Georgia" pitchFamily="18" charset="0"/>
              </a:rPr>
              <a:t>?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Книга </a:t>
            </a:r>
            <a:r>
              <a:rPr lang="ru-RU" sz="1400" i="1" dirty="0">
                <a:latin typeface="Georgia" pitchFamily="18" charset="0"/>
              </a:rPr>
              <a:t>рассчитана на всех, кто хочет знать историю культуры своего народа. </a:t>
            </a:r>
          </a:p>
        </p:txBody>
      </p:sp>
    </p:spTree>
    <p:extLst>
      <p:ext uri="{BB962C8B-B14F-4D97-AF65-F5344CB8AC3E}">
        <p14:creationId xmlns:p14="http://schemas.microsoft.com/office/powerpoint/2010/main" val="366596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" t="413" r="-118" b="-413"/>
          <a:stretch/>
        </p:blipFill>
        <p:spPr>
          <a:xfrm>
            <a:off x="191736" y="718544"/>
            <a:ext cx="3600400" cy="510751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3995936" y="2276872"/>
            <a:ext cx="489654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ctr"/>
            <a:r>
              <a:rPr lang="ru-RU" sz="1200" i="1" dirty="0" smtClean="0">
                <a:latin typeface="Georgia" pitchFamily="18" charset="0"/>
              </a:rPr>
              <a:t>А мы Масленицу </a:t>
            </a:r>
            <a:r>
              <a:rPr lang="ru-RU" sz="1200" i="1" dirty="0" err="1" smtClean="0">
                <a:latin typeface="Georgia" pitchFamily="18" charset="0"/>
              </a:rPr>
              <a:t>дожидали</a:t>
            </a:r>
            <a:r>
              <a:rPr lang="ru-RU" sz="1200" i="1" dirty="0" smtClean="0">
                <a:latin typeface="Georgia" pitchFamily="18" charset="0"/>
              </a:rPr>
              <a:t>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В окошечко </a:t>
            </a:r>
            <a:r>
              <a:rPr lang="ru-RU" sz="1200" i="1" dirty="0" err="1" smtClean="0">
                <a:latin typeface="Georgia" pitchFamily="18" charset="0"/>
              </a:rPr>
              <a:t>доглядали</a:t>
            </a:r>
            <a:r>
              <a:rPr lang="ru-RU" sz="1200" i="1" dirty="0" smtClean="0">
                <a:latin typeface="Georgia" pitchFamily="18" charset="0"/>
              </a:rPr>
              <a:t>.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Сыром, маслицем поливали,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На горушку выходили,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Сыр с маслицем выносили,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Чтобы горушки были </a:t>
            </a:r>
            <a:r>
              <a:rPr lang="ru-RU" sz="1200" i="1" dirty="0" err="1" smtClean="0">
                <a:latin typeface="Georgia" pitchFamily="18" charset="0"/>
              </a:rPr>
              <a:t>катливые</a:t>
            </a:r>
            <a:r>
              <a:rPr lang="ru-RU" sz="1200" i="1" dirty="0" smtClean="0">
                <a:latin typeface="Georgia" pitchFamily="18" charset="0"/>
              </a:rPr>
              <a:t>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Чтобы девушки были красивые!</a:t>
            </a:r>
          </a:p>
          <a:p>
            <a:pPr indent="360000" algn="ctr"/>
            <a:endParaRPr lang="ru-RU" sz="1200" i="1" dirty="0" smtClean="0">
              <a:latin typeface="Georgia" pitchFamily="18" charset="0"/>
            </a:endParaRPr>
          </a:p>
          <a:p>
            <a:pPr indent="360000" algn="just"/>
            <a:r>
              <a:rPr lang="ru-RU" sz="1300" i="1" dirty="0" smtClean="0">
                <a:latin typeface="Georgia" pitchFamily="18" charset="0"/>
              </a:rPr>
              <a:t>Жизнь </a:t>
            </a:r>
            <a:r>
              <a:rPr lang="ru-RU" sz="1300" i="1" dirty="0">
                <a:latin typeface="Georgia" pitchFamily="18" charset="0"/>
              </a:rPr>
              <a:t>русских людей в далёком прошлом состояла из трудовых будней и праздников. Время праздников – это время отдыха, веселья, радости, когда люди чувствовали, что все они – одна большая семья, которая собирается за общим праздничным столом, где все желают друг другу счастья, здоровья, хорошего урожая. Праздники сближали людей, позволяли проявить свои способности, таланты, заслужить уважение односельчан.</a:t>
            </a:r>
          </a:p>
          <a:p>
            <a:pPr indent="360000" algn="just"/>
            <a:r>
              <a:rPr lang="ru-RU" sz="1300" i="1" dirty="0">
                <a:latin typeface="Georgia" pitchFamily="18" charset="0"/>
              </a:rPr>
              <a:t>Эта книга-рассказ о русских народных праздниках, о быте, традициях и обычаях русского народа.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95936" y="73988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000" indent="288000"/>
            <a:r>
              <a:rPr lang="ru-RU" sz="1500" b="1" i="1" dirty="0" smtClean="0">
                <a:latin typeface="Georgia" pitchFamily="18" charset="0"/>
              </a:rPr>
              <a:t>Михеева, </a:t>
            </a:r>
            <a:r>
              <a:rPr lang="ru-RU" sz="1500" b="1" i="1" dirty="0">
                <a:latin typeface="Georgia" pitchFamily="18" charset="0"/>
              </a:rPr>
              <a:t>Л</a:t>
            </a:r>
            <a:r>
              <a:rPr lang="ru-RU" sz="1500" b="1" i="1" dirty="0" smtClean="0">
                <a:latin typeface="Georgia" pitchFamily="18" charset="0"/>
              </a:rPr>
              <a:t>. Н</a:t>
            </a:r>
            <a:r>
              <a:rPr lang="ru-RU" sz="1500" b="1" i="1" dirty="0">
                <a:latin typeface="Georgia" pitchFamily="18" charset="0"/>
              </a:rPr>
              <a:t>. Русские народные </a:t>
            </a:r>
            <a:r>
              <a:rPr lang="ru-RU" sz="1500" b="1" i="1" dirty="0" smtClean="0">
                <a:latin typeface="Georgia" pitchFamily="18" charset="0"/>
              </a:rPr>
              <a:t>праздники / Л. Н. Михеева ; </a:t>
            </a:r>
            <a:r>
              <a:rPr lang="ru-RU" sz="1500" b="1" i="1" dirty="0" err="1" smtClean="0">
                <a:latin typeface="Georgia" pitchFamily="18" charset="0"/>
              </a:rPr>
              <a:t>худож</a:t>
            </a:r>
            <a:r>
              <a:rPr lang="ru-RU" sz="1500" b="1" i="1" dirty="0" smtClean="0">
                <a:latin typeface="Georgia" pitchFamily="18" charset="0"/>
              </a:rPr>
              <a:t>. </a:t>
            </a:r>
            <a:r>
              <a:rPr lang="ru-RU" sz="1500" b="1" i="1" dirty="0">
                <a:latin typeface="Georgia" pitchFamily="18" charset="0"/>
              </a:rPr>
              <a:t>Е</a:t>
            </a:r>
            <a:r>
              <a:rPr lang="ru-RU" sz="1500" b="1" i="1" dirty="0" smtClean="0">
                <a:latin typeface="Georgia" pitchFamily="18" charset="0"/>
              </a:rPr>
              <a:t>. А</a:t>
            </a:r>
            <a:r>
              <a:rPr lang="ru-RU" sz="1500" b="1" i="1" dirty="0">
                <a:latin typeface="Georgia" pitchFamily="18" charset="0"/>
              </a:rPr>
              <a:t>. Румянцева. – М</a:t>
            </a:r>
            <a:r>
              <a:rPr lang="ru-RU" sz="1500" b="1" i="1" dirty="0" smtClean="0">
                <a:latin typeface="Georgia" pitchFamily="18" charset="0"/>
              </a:rPr>
              <a:t>. : </a:t>
            </a:r>
            <a:r>
              <a:rPr lang="ru-RU" sz="1500" b="1" i="1" dirty="0">
                <a:latin typeface="Georgia" pitchFamily="18" charset="0"/>
              </a:rPr>
              <a:t>Дрофа-Плюс, 2007. – 80 с</a:t>
            </a:r>
            <a:r>
              <a:rPr lang="ru-RU" sz="1500" b="1" i="1" dirty="0" smtClean="0">
                <a:latin typeface="Georgia" pitchFamily="18" charset="0"/>
              </a:rPr>
              <a:t>. : </a:t>
            </a:r>
            <a:r>
              <a:rPr lang="ru-RU" sz="1500" b="1" i="1" dirty="0">
                <a:latin typeface="Georgia" pitchFamily="18" charset="0"/>
              </a:rPr>
              <a:t>ил</a:t>
            </a:r>
            <a:r>
              <a:rPr lang="ru-RU" sz="1500" b="1" i="1" dirty="0" smtClean="0">
                <a:latin typeface="Georgia" pitchFamily="18" charset="0"/>
              </a:rPr>
              <a:t>. - </a:t>
            </a:r>
            <a:r>
              <a:rPr lang="ru-RU" sz="1500" b="1" i="1" dirty="0">
                <a:latin typeface="Georgia" pitchFamily="18" charset="0"/>
              </a:rPr>
              <a:t>(Наше Отечество).</a:t>
            </a:r>
          </a:p>
        </p:txBody>
      </p:sp>
    </p:spTree>
    <p:extLst>
      <p:ext uri="{BB962C8B-B14F-4D97-AF65-F5344CB8AC3E}">
        <p14:creationId xmlns:p14="http://schemas.microsoft.com/office/powerpoint/2010/main" val="223785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692696"/>
            <a:ext cx="3456384" cy="53285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505705" y="3020317"/>
            <a:ext cx="392227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200" i="1" dirty="0" smtClean="0">
                <a:latin typeface="Georgia" pitchFamily="18" charset="0"/>
              </a:rPr>
              <a:t>«Древние праздники народа </a:t>
            </a:r>
          </a:p>
          <a:p>
            <a:pPr indent="360000" algn="just"/>
            <a:r>
              <a:rPr lang="ru-RU" sz="1200" i="1" dirty="0" smtClean="0">
                <a:latin typeface="Georgia" pitchFamily="18" charset="0"/>
              </a:rPr>
              <a:t>Остались от древнего его быта</a:t>
            </a:r>
          </a:p>
          <a:p>
            <a:pPr indent="360000" algn="just"/>
            <a:r>
              <a:rPr lang="ru-RU" sz="1200" i="1" dirty="0" smtClean="0">
                <a:latin typeface="Georgia" pitchFamily="18" charset="0"/>
              </a:rPr>
              <a:t>Как отечественные обычаи, </a:t>
            </a:r>
          </a:p>
          <a:p>
            <a:pPr indent="360000" algn="just"/>
            <a:r>
              <a:rPr lang="ru-RU" sz="1200" i="1" dirty="0" smtClean="0">
                <a:latin typeface="Georgia" pitchFamily="18" charset="0"/>
              </a:rPr>
              <a:t>Обратившиеся в игру его жизни.»</a:t>
            </a:r>
          </a:p>
          <a:p>
            <a:pPr indent="360000" algn="r"/>
            <a:r>
              <a:rPr lang="ru-RU" sz="1200" i="1" dirty="0" smtClean="0">
                <a:latin typeface="Georgia" pitchFamily="18" charset="0"/>
              </a:rPr>
              <a:t>И. М. Снегирёв.</a:t>
            </a: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Таджикский </a:t>
            </a:r>
            <a:r>
              <a:rPr lang="ru-RU" sz="1400" i="1" dirty="0" err="1" smtClean="0">
                <a:latin typeface="Georgia" pitchFamily="18" charset="0"/>
              </a:rPr>
              <a:t>Навруз</a:t>
            </a:r>
            <a:r>
              <a:rPr lang="ru-RU" sz="1400" i="1" dirty="0" smtClean="0">
                <a:latin typeface="Georgia" pitchFamily="18" charset="0"/>
              </a:rPr>
              <a:t>, дагестанский Праздник Воды, русская Троица, якутский </a:t>
            </a:r>
            <a:r>
              <a:rPr lang="ru-RU" sz="1400" i="1" dirty="0" err="1" smtClean="0">
                <a:latin typeface="Georgia" pitchFamily="18" charset="0"/>
              </a:rPr>
              <a:t>Ысыах</a:t>
            </a:r>
            <a:r>
              <a:rPr lang="ru-RU" sz="1400" i="1" dirty="0" smtClean="0">
                <a:latin typeface="Georgia" pitchFamily="18" charset="0"/>
              </a:rPr>
              <a:t>, мансийские Медвежьи пляски…</a:t>
            </a:r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400" i="1" dirty="0">
                <a:latin typeface="Georgia" pitchFamily="18" charset="0"/>
              </a:rPr>
              <a:t> </a:t>
            </a:r>
            <a:r>
              <a:rPr lang="ru-RU" sz="1400" i="1" dirty="0" smtClean="0">
                <a:latin typeface="Georgia" pitchFamily="18" charset="0"/>
              </a:rPr>
              <a:t>В </a:t>
            </a:r>
            <a:r>
              <a:rPr lang="ru-RU" sz="1400" i="1" dirty="0">
                <a:latin typeface="Georgia" pitchFamily="18" charset="0"/>
              </a:rPr>
              <a:t>книге содержатся рассказы о праздниках народов России  и бывшего СССР — русских, украинцев, литовцев, латышей, молдаван, таджиков, даргинцев, манси, якутов.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9531" y="505526"/>
            <a:ext cx="4140461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500" b="1" i="1" dirty="0" err="1" smtClean="0">
                <a:latin typeface="Georgia" pitchFamily="18" charset="0"/>
              </a:rPr>
              <a:t>Миловский</a:t>
            </a:r>
            <a:r>
              <a:rPr lang="ru-RU" sz="1500" b="1" i="1" dirty="0" smtClean="0">
                <a:latin typeface="Georgia" pitchFamily="18" charset="0"/>
              </a:rPr>
              <a:t>, Александр. Песнь жар-птицы : </a:t>
            </a:r>
            <a:r>
              <a:rPr lang="ru-RU" sz="1500" b="1" i="1" dirty="0">
                <a:latin typeface="Georgia" pitchFamily="18" charset="0"/>
              </a:rPr>
              <a:t>рассказы о народных </a:t>
            </a:r>
            <a:r>
              <a:rPr lang="ru-RU" sz="1500" b="1" i="1" dirty="0" smtClean="0">
                <a:latin typeface="Georgia" pitchFamily="18" charset="0"/>
              </a:rPr>
              <a:t>праздниках </a:t>
            </a:r>
            <a:r>
              <a:rPr lang="ru-RU" sz="1500" b="1" i="1" dirty="0">
                <a:latin typeface="Georgia" pitchFamily="18" charset="0"/>
              </a:rPr>
              <a:t>/ Александр </a:t>
            </a:r>
            <a:r>
              <a:rPr lang="ru-RU" sz="1500" b="1" i="1" dirty="0" err="1" smtClean="0">
                <a:latin typeface="Georgia" pitchFamily="18" charset="0"/>
              </a:rPr>
              <a:t>Миловский</a:t>
            </a:r>
            <a:r>
              <a:rPr lang="ru-RU" sz="1500" b="1" i="1" dirty="0" smtClean="0">
                <a:latin typeface="Georgia" pitchFamily="18" charset="0"/>
              </a:rPr>
              <a:t> ; фот. авт. – Москва : </a:t>
            </a:r>
            <a:r>
              <a:rPr lang="ru-RU" sz="1500" b="1" i="1" dirty="0">
                <a:latin typeface="Georgia" pitchFamily="18" charset="0"/>
              </a:rPr>
              <a:t>Детская литература,   1987.  - 189, [2] с</a:t>
            </a:r>
            <a:r>
              <a:rPr lang="ru-RU" sz="1500" b="1" i="1" dirty="0" smtClean="0">
                <a:latin typeface="Georgia" pitchFamily="18" charset="0"/>
              </a:rPr>
              <a:t>. :  </a:t>
            </a:r>
            <a:r>
              <a:rPr lang="ru-RU" sz="1500" b="1" i="1" dirty="0">
                <a:latin typeface="Georgia" pitchFamily="18" charset="0"/>
              </a:rPr>
              <a:t>- (Библиотечная серия</a:t>
            </a:r>
            <a:r>
              <a:rPr lang="ru-RU" sz="1500" b="1" i="1" dirty="0" smtClean="0">
                <a:latin typeface="Georgia" pitchFamily="18" charset="0"/>
              </a:rPr>
              <a:t>).</a:t>
            </a:r>
          </a:p>
          <a:p>
            <a:pPr indent="288000" algn="just"/>
            <a:endParaRPr lang="ru-RU" sz="15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06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4" y="433214"/>
            <a:ext cx="3956791" cy="6021288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932040" y="2780928"/>
            <a:ext cx="396460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ctr"/>
            <a:r>
              <a:rPr lang="ru-RU" sz="1400" i="1" dirty="0" smtClean="0">
                <a:latin typeface="Georgia" pitchFamily="18" charset="0"/>
              </a:rPr>
              <a:t>Всем необходима  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Проходящим мимо 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Детская игрушка – 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Весёлый Петрушка!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Весёлый били бом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Веселит весь дом</a:t>
            </a:r>
            <a:r>
              <a:rPr lang="ru-RU" sz="1400" i="1" dirty="0">
                <a:latin typeface="Georgia" pitchFamily="18" charset="0"/>
              </a:rPr>
              <a:t>!</a:t>
            </a:r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«Ярмарка</a:t>
            </a:r>
            <a:r>
              <a:rPr lang="ru-RU" sz="1400" i="1" dirty="0">
                <a:latin typeface="Georgia" pitchFamily="18" charset="0"/>
              </a:rPr>
              <a:t>» </a:t>
            </a:r>
            <a:r>
              <a:rPr lang="ru-RU" sz="1400" i="1" dirty="0" smtClean="0">
                <a:latin typeface="Georgia" pitchFamily="18" charset="0"/>
              </a:rPr>
              <a:t>- так </a:t>
            </a:r>
            <a:r>
              <a:rPr lang="ru-RU" sz="1400" i="1" dirty="0">
                <a:latin typeface="Georgia" pitchFamily="18" charset="0"/>
              </a:rPr>
              <a:t>назвал русский народ место ежегодной сезонной торговли и увеселений. И это название сохранилось до сих пор. Ярмарка обычно гудела, шумела! </a:t>
            </a:r>
            <a:r>
              <a:rPr lang="ru-RU" sz="1400" i="1" dirty="0" smtClean="0">
                <a:latin typeface="Georgia" pitchFamily="18" charset="0"/>
              </a:rPr>
              <a:t> Книга повествует о народных ярморочных увеселениях </a:t>
            </a:r>
            <a:r>
              <a:rPr lang="ru-RU" sz="1400" i="1" dirty="0">
                <a:latin typeface="Georgia" pitchFamily="18" charset="0"/>
              </a:rPr>
              <a:t>и </a:t>
            </a:r>
            <a:r>
              <a:rPr lang="ru-RU" sz="1400" i="1" dirty="0" smtClean="0">
                <a:latin typeface="Georgia" pitchFamily="18" charset="0"/>
              </a:rPr>
              <a:t>зрелищах - </a:t>
            </a:r>
            <a:r>
              <a:rPr lang="ru-RU" sz="1400" i="1" dirty="0">
                <a:latin typeface="Georgia" pitchFamily="18" charset="0"/>
              </a:rPr>
              <a:t>о» медвежьей потехе», «райке», об искусстве «балаганных дедов», о кукольных представлениях.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932039" y="548680"/>
            <a:ext cx="39646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Некрылова</a:t>
            </a:r>
            <a:r>
              <a:rPr lang="ru-RU" sz="1600" b="1" i="1" dirty="0" smtClean="0">
                <a:latin typeface="Georgia" pitchFamily="18" charset="0"/>
              </a:rPr>
              <a:t>,  А. Ф. Русские народные городские праздники, увеселения и зрелища : конец</a:t>
            </a:r>
            <a:r>
              <a:rPr lang="en-US" sz="1600" b="1" i="1" dirty="0" smtClean="0">
                <a:latin typeface="Georgia" pitchFamily="18" charset="0"/>
              </a:rPr>
              <a:t> XVIII- </a:t>
            </a:r>
            <a:r>
              <a:rPr lang="ru-RU" sz="1600" b="1" i="1" dirty="0" smtClean="0">
                <a:latin typeface="Georgia" pitchFamily="18" charset="0"/>
              </a:rPr>
              <a:t>начало </a:t>
            </a:r>
            <a:r>
              <a:rPr lang="en-US" sz="1600" b="1" i="1" dirty="0" smtClean="0">
                <a:latin typeface="Georgia" pitchFamily="18" charset="0"/>
              </a:rPr>
              <a:t>XX</a:t>
            </a:r>
            <a:r>
              <a:rPr lang="ru-RU" sz="1600" b="1" i="1" dirty="0" smtClean="0">
                <a:latin typeface="Georgia" pitchFamily="18" charset="0"/>
              </a:rPr>
              <a:t> века / А. Ф. </a:t>
            </a:r>
            <a:r>
              <a:rPr lang="ru-RU" sz="1600" b="1" i="1" dirty="0" err="1" smtClean="0">
                <a:latin typeface="Georgia" pitchFamily="18" charset="0"/>
              </a:rPr>
              <a:t>Некрылова</a:t>
            </a:r>
            <a:r>
              <a:rPr lang="ru-RU" sz="1600" b="1" i="1" dirty="0" smtClean="0">
                <a:latin typeface="Georgia" pitchFamily="18" charset="0"/>
              </a:rPr>
              <a:t>. – 2-е изд., доп. - Л. : Искусство, 1988. – 215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1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4" t="2509" r="1354" b="1147"/>
          <a:stretch/>
        </p:blipFill>
        <p:spPr>
          <a:xfrm>
            <a:off x="5292080" y="620688"/>
            <a:ext cx="3498618" cy="536174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92264" y="2658441"/>
            <a:ext cx="44644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ctr"/>
            <a:r>
              <a:rPr lang="ru-RU" sz="1400" i="1" dirty="0" smtClean="0">
                <a:latin typeface="Georgia" pitchFamily="18" charset="0"/>
              </a:rPr>
              <a:t>«В летнюю пору заря с зарёю сходится»;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«Весна да осень – на дню погод восемь»;</a:t>
            </a:r>
          </a:p>
          <a:p>
            <a:pPr indent="360000" algn="ctr"/>
            <a:r>
              <a:rPr lang="ru-RU" sz="1400" i="1" dirty="0" smtClean="0">
                <a:latin typeface="Georgia" pitchFamily="18" charset="0"/>
              </a:rPr>
              <a:t>«Зимний денёк с воробьиный скок».</a:t>
            </a:r>
          </a:p>
          <a:p>
            <a:pPr indent="360000" algn="ctr"/>
            <a:endParaRPr lang="ru-RU" sz="1400" i="1" dirty="0" smtClean="0">
              <a:latin typeface="Georgia" pitchFamily="18" charset="0"/>
            </a:endParaRPr>
          </a:p>
          <a:p>
            <a:pPr indent="360000" algn="ctr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Наблюдательный </a:t>
            </a:r>
            <a:r>
              <a:rPr lang="ru-RU" sz="1400" i="1" dirty="0">
                <a:latin typeface="Georgia" pitchFamily="18" charset="0"/>
              </a:rPr>
              <a:t>русский народ с давних пор подмечал закономерности в явлениях природы и передавал из поколения поколению, и лишь небольшая часть этих уникальных знаний дошла до нас в виде примет и поверий.  </a:t>
            </a:r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Внимательней присмотритесь к  приметам, в них хранится множество точных знаний и мудрость наших предков.  Они помогают предвидеть погоду, вырастить хороший урожай, предвещают перемены в жизни человека.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7024" y="260648"/>
            <a:ext cx="4279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Народный календарь : праздники, приметы и обычаи от Руси до России / сост.  А. А. Проскурин. – </a:t>
            </a:r>
            <a:r>
              <a:rPr lang="ru-RU" sz="1600" b="1" i="1" dirty="0" err="1" smtClean="0">
                <a:latin typeface="Georgia" pitchFamily="18" charset="0"/>
              </a:rPr>
              <a:t>Ростов-н</a:t>
            </a:r>
            <a:r>
              <a:rPr lang="ru-RU" sz="1600" b="1" i="1" dirty="0" smtClean="0">
                <a:latin typeface="Georgia" pitchFamily="18" charset="0"/>
              </a:rPr>
              <a:t> / Д : Феникс, 2002. – 192 с. – (Домашняя энциклопедия)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65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532130"/>
            <a:ext cx="3746861" cy="5733256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419520" y="532130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Рожнова, П. К</a:t>
            </a:r>
            <a:r>
              <a:rPr lang="ru-RU" sz="1600" b="1" i="1" dirty="0">
                <a:latin typeface="Georgia" pitchFamily="18" charset="0"/>
              </a:rPr>
              <a:t>. </a:t>
            </a:r>
            <a:r>
              <a:rPr lang="ru-RU" sz="1600" b="1" i="1" dirty="0" smtClean="0">
                <a:latin typeface="Georgia" pitchFamily="18" charset="0"/>
              </a:rPr>
              <a:t>Русский </a:t>
            </a:r>
            <a:r>
              <a:rPr lang="ru-RU" sz="1600" b="1" i="1" dirty="0">
                <a:latin typeface="Georgia" pitchFamily="18" charset="0"/>
              </a:rPr>
              <a:t>народный </a:t>
            </a:r>
            <a:r>
              <a:rPr lang="ru-RU" sz="1600" b="1" i="1" dirty="0" smtClean="0">
                <a:latin typeface="Georgia" pitchFamily="18" charset="0"/>
              </a:rPr>
              <a:t>календарь / П. К. Рожнова.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ООО «</a:t>
            </a:r>
            <a:r>
              <a:rPr lang="ru-RU" sz="1600" b="1" i="1" dirty="0" err="1">
                <a:latin typeface="Georgia" pitchFamily="18" charset="0"/>
              </a:rPr>
              <a:t>АиФ-Принт</a:t>
            </a:r>
            <a:r>
              <a:rPr lang="ru-RU" sz="1600" b="1" i="1" dirty="0">
                <a:latin typeface="Georgia" pitchFamily="18" charset="0"/>
              </a:rPr>
              <a:t>», 2001. – 544 с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ил.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75504" y="2304988"/>
            <a:ext cx="47525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>
              <a:latin typeface="Georgia" pitchFamily="18" charset="0"/>
            </a:endParaRP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Зима студёная, снеги глубокие,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Снеги глубокие, насты высокие .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Ходит красна девица душа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Всё по </a:t>
            </a:r>
            <a:r>
              <a:rPr lang="ru-RU" sz="1200" i="1" dirty="0" err="1" smtClean="0">
                <a:latin typeface="Georgia" pitchFamily="18" charset="0"/>
              </a:rPr>
              <a:t>сеничкам</a:t>
            </a:r>
            <a:r>
              <a:rPr lang="ru-RU" sz="1200" i="1" dirty="0" smtClean="0">
                <a:latin typeface="Georgia" pitchFamily="18" charset="0"/>
              </a:rPr>
              <a:t> да по батюшкиным,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Всё по горницам да по матушкиным, </a:t>
            </a: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Сквозь стёклышко да милого глядит, </a:t>
            </a:r>
            <a:endParaRPr lang="ru-RU" sz="1200" i="1" dirty="0">
              <a:latin typeface="Georgia" pitchFamily="18" charset="0"/>
            </a:endParaRPr>
          </a:p>
          <a:p>
            <a:pPr indent="360000" algn="ctr"/>
            <a:r>
              <a:rPr lang="ru-RU" sz="1200" i="1" dirty="0" smtClean="0">
                <a:latin typeface="Georgia" pitchFamily="18" charset="0"/>
              </a:rPr>
              <a:t>Глядит на заветного да сокола-дружка.</a:t>
            </a:r>
          </a:p>
          <a:p>
            <a:pPr indent="360000" algn="just"/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Славянский календарь создавался и отшлифовывался на протяжении тысячелетий. В календаре наши предки выражали своё видение природы и повседневного реального мира.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Открыв книгу Полины Рожновой, </a:t>
            </a:r>
            <a:r>
              <a:rPr lang="ru-RU" sz="1400" i="1" dirty="0">
                <a:latin typeface="Georgia" pitchFamily="18" charset="0"/>
              </a:rPr>
              <a:t>вы </a:t>
            </a:r>
            <a:r>
              <a:rPr lang="ru-RU" sz="1400" i="1" dirty="0" smtClean="0">
                <a:latin typeface="Georgia" pitchFamily="18" charset="0"/>
              </a:rPr>
              <a:t>попадёте </a:t>
            </a:r>
            <a:r>
              <a:rPr lang="ru-RU" sz="1400" i="1" dirty="0">
                <a:latin typeface="Georgia" pitchFamily="18" charset="0"/>
              </a:rPr>
              <a:t>в красочный мир добрых нравов, светлых образов народных поверий и преданий, познакомитесь с духовными воззрениями наших предков, почувствуете красоту и силу русского слова.</a:t>
            </a:r>
          </a:p>
        </p:txBody>
      </p:sp>
    </p:spTree>
    <p:extLst>
      <p:ext uri="{BB962C8B-B14F-4D97-AF65-F5344CB8AC3E}">
        <p14:creationId xmlns:p14="http://schemas.microsoft.com/office/powerpoint/2010/main" val="263061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691" r="22834"/>
          <a:stretch/>
        </p:blipFill>
        <p:spPr>
          <a:xfrm>
            <a:off x="5144418" y="764704"/>
            <a:ext cx="3532037" cy="5370394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395536" y="764704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>
                <a:latin typeface="Georgia" pitchFamily="18" charset="0"/>
              </a:rPr>
              <a:t>Русский народный </a:t>
            </a:r>
            <a:r>
              <a:rPr lang="ru-RU" sz="1600" b="1" i="1" dirty="0" smtClean="0">
                <a:latin typeface="Georgia" pitchFamily="18" charset="0"/>
              </a:rPr>
              <a:t>календарь : </a:t>
            </a:r>
            <a:r>
              <a:rPr lang="ru-RU" sz="1600" b="1" i="1" dirty="0">
                <a:latin typeface="Georgia" pitchFamily="18" charset="0"/>
              </a:rPr>
              <a:t>о</a:t>
            </a:r>
            <a:r>
              <a:rPr lang="ru-RU" sz="1600" b="1" i="1" dirty="0" smtClean="0">
                <a:latin typeface="Georgia" pitchFamily="18" charset="0"/>
              </a:rPr>
              <a:t>бычаи</a:t>
            </a:r>
            <a:r>
              <a:rPr lang="ru-RU" sz="1600" b="1" i="1" dirty="0">
                <a:latin typeface="Georgia" pitchFamily="18" charset="0"/>
              </a:rPr>
              <a:t>, поверья, приметы на каждый день / </a:t>
            </a:r>
            <a:r>
              <a:rPr lang="ru-RU" sz="1600" b="1" i="1" dirty="0" smtClean="0">
                <a:latin typeface="Georgia" pitchFamily="18" charset="0"/>
              </a:rPr>
              <a:t>авт</a:t>
            </a:r>
            <a:r>
              <a:rPr lang="ru-RU" sz="1600" b="1" i="1" dirty="0">
                <a:latin typeface="Georgia" pitchFamily="18" charset="0"/>
              </a:rPr>
              <a:t>.-сост. Н</a:t>
            </a:r>
            <a:r>
              <a:rPr lang="ru-RU" sz="1600" b="1" i="1" dirty="0" smtClean="0">
                <a:latin typeface="Georgia" pitchFamily="18" charset="0"/>
              </a:rPr>
              <a:t>. В</a:t>
            </a:r>
            <a:r>
              <a:rPr lang="ru-RU" sz="1600" b="1" i="1" dirty="0">
                <a:latin typeface="Georgia" pitchFamily="18" charset="0"/>
              </a:rPr>
              <a:t>. Белов. – </a:t>
            </a:r>
            <a:r>
              <a:rPr lang="ru-RU" sz="1600" b="1" i="1" dirty="0" smtClean="0">
                <a:latin typeface="Georgia" pitchFamily="18" charset="0"/>
              </a:rPr>
              <a:t>Минск : </a:t>
            </a:r>
            <a:r>
              <a:rPr lang="ru-RU" sz="1600" b="1" i="1" dirty="0" err="1">
                <a:latin typeface="Georgia" pitchFamily="18" charset="0"/>
              </a:rPr>
              <a:t>Харвест</a:t>
            </a:r>
            <a:r>
              <a:rPr lang="ru-RU" sz="1600" b="1" i="1" dirty="0">
                <a:latin typeface="Georgia" pitchFamily="18" charset="0"/>
              </a:rPr>
              <a:t>, 2010. – 384 с.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2420888"/>
            <a:ext cx="4392488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200" i="1" dirty="0">
                <a:latin typeface="Georgia" pitchFamily="18" charset="0"/>
              </a:rPr>
              <a:t>«Если в день </a:t>
            </a:r>
            <a:r>
              <a:rPr lang="ru-RU" sz="1200" i="1" dirty="0" err="1">
                <a:latin typeface="Georgia" pitchFamily="18" charset="0"/>
              </a:rPr>
              <a:t>Маслены</a:t>
            </a:r>
            <a:r>
              <a:rPr lang="ru-RU" sz="1200" i="1" dirty="0">
                <a:latin typeface="Georgia" pitchFamily="18" charset="0"/>
              </a:rPr>
              <a:t> зародится новый месяц и окунёт свой рог в масло, это сулит богатый урожай и сытую жизнь на весь год»;</a:t>
            </a:r>
          </a:p>
          <a:p>
            <a:pPr indent="360000" algn="just"/>
            <a:r>
              <a:rPr lang="ru-RU" sz="1200" i="1" dirty="0">
                <a:latin typeface="Georgia" pitchFamily="18" charset="0"/>
              </a:rPr>
              <a:t>«На </a:t>
            </a:r>
            <a:r>
              <a:rPr lang="ru-RU" sz="1200" i="1" dirty="0" err="1">
                <a:latin typeface="Georgia" pitchFamily="18" charset="0"/>
              </a:rPr>
              <a:t>Онисима-зимобора</a:t>
            </a:r>
            <a:r>
              <a:rPr lang="ru-RU" sz="1200" i="1" dirty="0">
                <a:latin typeface="Georgia" pitchFamily="18" charset="0"/>
              </a:rPr>
              <a:t> зима с весной начинает борьбу – кому идти вперёд, а кому вспять повернуться»;</a:t>
            </a:r>
          </a:p>
          <a:p>
            <a:pPr indent="360000" algn="just"/>
            <a:r>
              <a:rPr lang="ru-RU" sz="1200" i="1" dirty="0">
                <a:latin typeface="Georgia" pitchFamily="18" charset="0"/>
              </a:rPr>
              <a:t>«Поднялся Ярило, берись, мужик, за вилы».</a:t>
            </a: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300" i="1" dirty="0">
                <a:latin typeface="Georgia" pitchFamily="18" charset="0"/>
              </a:rPr>
              <a:t>Многие ли знают о том, что неделей у славян назывался последний день недели, именуемый ныне воскресеньем? </a:t>
            </a:r>
            <a:r>
              <a:rPr lang="ru-RU" sz="1300" i="1" dirty="0" smtClean="0">
                <a:latin typeface="Georgia" pitchFamily="18" charset="0"/>
              </a:rPr>
              <a:t>А о том, что древняя </a:t>
            </a:r>
            <a:r>
              <a:rPr lang="ru-RU" sz="1300" i="1" dirty="0">
                <a:latin typeface="Georgia" pitchFamily="18" charset="0"/>
              </a:rPr>
              <a:t>славянская «неделя» изначально состояла из пяти </a:t>
            </a:r>
            <a:r>
              <a:rPr lang="ru-RU" sz="1300" i="1" dirty="0" smtClean="0">
                <a:latin typeface="Georgia" pitchFamily="18" charset="0"/>
              </a:rPr>
              <a:t>дней, наверно, мало кто догадывается.</a:t>
            </a:r>
            <a:endParaRPr lang="ru-RU" sz="1300" i="1" dirty="0">
              <a:latin typeface="Georgia" pitchFamily="18" charset="0"/>
            </a:endParaRPr>
          </a:p>
          <a:p>
            <a:pPr indent="360000" algn="just"/>
            <a:r>
              <a:rPr lang="ru-RU" sz="1300" i="1" dirty="0" smtClean="0">
                <a:latin typeface="Georgia" pitchFamily="18" charset="0"/>
              </a:rPr>
              <a:t>Тысячи </a:t>
            </a:r>
            <a:r>
              <a:rPr lang="ru-RU" sz="1300" i="1" dirty="0">
                <a:latin typeface="Georgia" pitchFamily="18" charset="0"/>
              </a:rPr>
              <a:t>лет календари служили людям, помогая им в срок возделывать землю, собирать урожай, охотиться и рыбачить. </a:t>
            </a:r>
            <a:endParaRPr lang="ru-RU" sz="1300" i="1" dirty="0" smtClean="0">
              <a:latin typeface="Georgia" pitchFamily="18" charset="0"/>
            </a:endParaRPr>
          </a:p>
          <a:p>
            <a:pPr indent="360000" algn="just"/>
            <a:r>
              <a:rPr lang="ru-RU" sz="1300" i="1" dirty="0" smtClean="0">
                <a:latin typeface="Georgia" pitchFamily="18" charset="0"/>
              </a:rPr>
              <a:t>Предлагаемый </a:t>
            </a:r>
            <a:r>
              <a:rPr lang="ru-RU" sz="1300" i="1" dirty="0">
                <a:latin typeface="Georgia" pitchFamily="18" charset="0"/>
              </a:rPr>
              <a:t>читателю народный календарь вполне может служить «энциклопедией народного быта» с его праздниками и буднями</a:t>
            </a:r>
            <a:r>
              <a:rPr lang="ru-RU" sz="1300" i="1" dirty="0" smtClean="0">
                <a:latin typeface="Georgia" pitchFamily="18" charset="0"/>
              </a:rPr>
              <a:t>..</a:t>
            </a:r>
            <a:endParaRPr lang="ru-RU" sz="13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4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10918"/>
            <a:ext cx="4113568" cy="5319893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932040" y="4054641"/>
            <a:ext cx="38492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Как проводился древний обряд вызывания дождя у адыгейцев?  Какая народность имеет обычай оставлять рисунки на стволах деревьев?  Как якуты «кормили» огонь? У кого имел место быть обряд «перепекания ребёнка»?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Энциклопедия </a:t>
            </a:r>
            <a:r>
              <a:rPr lang="ru-RU" sz="1400" i="1" dirty="0">
                <a:latin typeface="Georgia" pitchFamily="18" charset="0"/>
              </a:rPr>
              <a:t>рассказывает о том, какие праздники существуют у народов, проживающих в России, как к ним готовятся и как отмечают. </a:t>
            </a:r>
            <a:endParaRPr lang="ru-RU" sz="1400" i="1" dirty="0" smtClean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32040" y="1124744"/>
            <a:ext cx="38165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b="1" i="1" dirty="0" smtClean="0">
                <a:latin typeface="Georgia" pitchFamily="18" charset="0"/>
              </a:rPr>
              <a:t>П</a:t>
            </a:r>
            <a:r>
              <a:rPr lang="ru-RU" sz="1600" b="1" i="1" dirty="0" smtClean="0">
                <a:latin typeface="Georgia" pitchFamily="18" charset="0"/>
              </a:rPr>
              <a:t>раздники народов России : энциклопедия. – М. : ООО «РОСМЭН-ПРЕСС», 2002. – 103 с. : ил. – (Энциклопедия) </a:t>
            </a:r>
            <a:endParaRPr lang="ru-RU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72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384"/>
          <a:stretch/>
        </p:blipFill>
        <p:spPr>
          <a:xfrm>
            <a:off x="4716016" y="694936"/>
            <a:ext cx="3945780" cy="540060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190" y="3590335"/>
            <a:ext cx="403244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Агафья Коровница, Аграфена Купальница, Акулина-</a:t>
            </a:r>
            <a:r>
              <a:rPr lang="ru-RU" sz="1400" i="1" dirty="0" err="1" smtClean="0">
                <a:latin typeface="Georgia" pitchFamily="18" charset="0"/>
              </a:rPr>
              <a:t>Гречишница</a:t>
            </a:r>
            <a:r>
              <a:rPr lang="ru-RU" sz="1400" i="1" dirty="0" smtClean="0">
                <a:latin typeface="Georgia" pitchFamily="18" charset="0"/>
              </a:rPr>
              <a:t> – каких только праздников не существовало на Руси! 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Праздничных дней в России </a:t>
            </a:r>
            <a:r>
              <a:rPr lang="en-US" sz="1400" i="1" dirty="0" smtClean="0">
                <a:latin typeface="Georgia" pitchFamily="18" charset="0"/>
              </a:rPr>
              <a:t>XVIII-XIX </a:t>
            </a:r>
            <a:r>
              <a:rPr lang="ru-RU" sz="1400" i="1" dirty="0" smtClean="0">
                <a:latin typeface="Georgia" pitchFamily="18" charset="0"/>
              </a:rPr>
              <a:t>было много – 140-150 в году. Главными среди них были Святки, Пасха</a:t>
            </a:r>
            <a:r>
              <a:rPr lang="ru-RU" sz="1400" i="1" dirty="0">
                <a:latin typeface="Georgia" pitchFamily="18" charset="0"/>
              </a:rPr>
              <a:t>, Рождество Христово, </a:t>
            </a:r>
            <a:r>
              <a:rPr lang="ru-RU" sz="1400" i="1" dirty="0" smtClean="0">
                <a:latin typeface="Georgia" pitchFamily="18" charset="0"/>
              </a:rPr>
              <a:t>Масленица, Троица </a:t>
            </a:r>
            <a:r>
              <a:rPr lang="ru-RU" sz="1400" i="1" dirty="0">
                <a:latin typeface="Georgia" pitchFamily="18" charset="0"/>
              </a:rPr>
              <a:t>и др</a:t>
            </a:r>
            <a:r>
              <a:rPr lang="ru-RU" sz="1400" i="1" dirty="0" smtClean="0">
                <a:latin typeface="Georgia" pitchFamily="18" charset="0"/>
              </a:rPr>
              <a:t>. Подробнее о них можно узнать в данной энциклопедии.</a:t>
            </a:r>
          </a:p>
          <a:p>
            <a:pPr indent="360000" algn="just"/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29148" y="620688"/>
            <a:ext cx="42851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Русский праздник : праздники и обряды народного земледельческого календаря : иллюстрированная энциклопедия / авт. О. Г. Баранова и др. – СПб. : Искусство – СПБ, 2001. – 672 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41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2" y="714838"/>
            <a:ext cx="4176464" cy="546385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5037797" y="2751237"/>
            <a:ext cx="367240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«</a:t>
            </a:r>
            <a:r>
              <a:rPr lang="ru-RU" sz="1200" i="1" dirty="0" smtClean="0">
                <a:latin typeface="Georgia" pitchFamily="18" charset="0"/>
              </a:rPr>
              <a:t>Обращение к вековому опыту народа, к его духовному наследию приобретает в наше время не меньшее значение, чем острейшие экологические проблемы сохранения природных богатств».  </a:t>
            </a:r>
          </a:p>
          <a:p>
            <a:pPr indent="360000" algn="r"/>
            <a:r>
              <a:rPr lang="ru-RU" sz="1100" i="1" dirty="0" smtClean="0">
                <a:latin typeface="Georgia" pitchFamily="18" charset="0"/>
              </a:rPr>
              <a:t>В Калугин.</a:t>
            </a:r>
          </a:p>
          <a:p>
            <a:pPr indent="360000" algn="just"/>
            <a:endParaRPr lang="ru-RU" sz="11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Именины, проводы в армию, помолвка, свадьба… Невозможно переоценить роль обрядов в жизни русского человека. 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Цель данного издания - наиболее полно представить фольклорные традиции наших  предков.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10013" y="692696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Жизнь человека от купели до </a:t>
            </a:r>
            <a:r>
              <a:rPr lang="ru-RU" sz="1600" b="1" i="1" dirty="0">
                <a:latin typeface="Georgia" pitchFamily="18" charset="0"/>
              </a:rPr>
              <a:t>погоста </a:t>
            </a:r>
            <a:r>
              <a:rPr lang="ru-RU" sz="1600" b="1" i="1" dirty="0" smtClean="0">
                <a:latin typeface="Georgia" pitchFamily="18" charset="0"/>
              </a:rPr>
              <a:t>/ авт.-сост. В. А. Алексеев, П. А. Панкеев. – М. : «Россия Молодая», -1996. – 272 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73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340"/>
          <a:stretch/>
        </p:blipFill>
        <p:spPr>
          <a:xfrm>
            <a:off x="4979891" y="764704"/>
            <a:ext cx="3563225" cy="522920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337962" y="3425221"/>
            <a:ext cx="43204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Перун, </a:t>
            </a:r>
            <a:r>
              <a:rPr lang="ru-RU" sz="1400" i="1" dirty="0" err="1" smtClean="0">
                <a:latin typeface="Georgia" pitchFamily="18" charset="0"/>
              </a:rPr>
              <a:t>Даждьбог</a:t>
            </a:r>
            <a:r>
              <a:rPr lang="ru-RU" sz="1400" i="1" dirty="0" smtClean="0">
                <a:latin typeface="Georgia" pitchFamily="18" charset="0"/>
              </a:rPr>
              <a:t>, Лада</a:t>
            </a:r>
            <a:r>
              <a:rPr lang="ru-RU" sz="1400" i="1" dirty="0">
                <a:latin typeface="Georgia" pitchFamily="18" charset="0"/>
              </a:rPr>
              <a:t>, </a:t>
            </a:r>
            <a:r>
              <a:rPr lang="ru-RU" sz="1400" i="1" dirty="0" smtClean="0">
                <a:latin typeface="Georgia" pitchFamily="18" charset="0"/>
              </a:rPr>
              <a:t>Велес – славянская </a:t>
            </a:r>
            <a:r>
              <a:rPr lang="ru-RU" sz="1400" i="1" dirty="0">
                <a:latin typeface="Georgia" pitchFamily="18" charset="0"/>
              </a:rPr>
              <a:t>мифология насчитывает </a:t>
            </a:r>
            <a:r>
              <a:rPr lang="ru-RU" sz="1400" i="1" dirty="0" smtClean="0">
                <a:latin typeface="Georgia" pitchFamily="18" charset="0"/>
              </a:rPr>
              <a:t>множество богов.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Помимо них славянский мир населяли мифологические существа - домовые, дворовые, банники, лешие и другие. Сверхъестественные существа могли и помочь, и навредить человеку.</a:t>
            </a:r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Подробнее узнать о древних богах, праздниках и обрядах, христианских праздниках, можно, обратившись к данному справочнику. 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942" y="764704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Капица, Ф. С. Славянские традиционные верования, праздники и ритуалы : справочник / Ф. С. Капица. – М. : Флинта : Наука, 2000. – 216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6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9008"/>
            <a:ext cx="3629738" cy="5184703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604362" y="2849915"/>
            <a:ext cx="3888432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200" i="1" dirty="0">
                <a:latin typeface="Georgia" pitchFamily="18" charset="0"/>
              </a:rPr>
              <a:t>«Я начал изучать русские обряды и обычаи. И открыл для себя такой глубинный духовный энергетический пласт, что  это перевернуло всю мою дальнейшую творческую жизнь».</a:t>
            </a:r>
          </a:p>
          <a:p>
            <a:pPr indent="360000" algn="just"/>
            <a:endParaRPr lang="ru-RU" sz="1200" i="1" dirty="0" smtClean="0">
              <a:latin typeface="Georgia" pitchFamily="18" charset="0"/>
            </a:endParaRPr>
          </a:p>
          <a:p>
            <a:pPr indent="360000" algn="r"/>
            <a:r>
              <a:rPr lang="ru-RU" sz="1050" i="1" dirty="0" smtClean="0">
                <a:latin typeface="Georgia" pitchFamily="18" charset="0"/>
              </a:rPr>
              <a:t>В</a:t>
            </a:r>
            <a:r>
              <a:rPr lang="ru-RU" sz="1100" i="1" dirty="0" smtClean="0">
                <a:latin typeface="Georgia" pitchFamily="18" charset="0"/>
              </a:rPr>
              <a:t> Панфилов.</a:t>
            </a:r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В сборник, написанный известным театральным режиссёром, вошли </a:t>
            </a:r>
            <a:r>
              <a:rPr lang="ru-RU" sz="1400" i="1" dirty="0">
                <a:latin typeface="Georgia" pitchFamily="18" charset="0"/>
              </a:rPr>
              <a:t>сценарии обрядовых русских праздников, забытые шутки и поверья, которые позволят </a:t>
            </a:r>
            <a:r>
              <a:rPr lang="ru-RU" sz="1400" i="1" dirty="0" smtClean="0">
                <a:latin typeface="Georgia" pitchFamily="18" charset="0"/>
              </a:rPr>
              <a:t>окунуться </a:t>
            </a:r>
            <a:r>
              <a:rPr lang="ru-RU" sz="1400" i="1" dirty="0">
                <a:latin typeface="Georgia" pitchFamily="18" charset="0"/>
              </a:rPr>
              <a:t>в красочную стихию народного гулянья и сказаний русской старины. </a:t>
            </a:r>
            <a:endParaRPr lang="ru-RU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4711804" y="836712"/>
            <a:ext cx="3673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000"/>
            <a:r>
              <a:rPr lang="ru-RU" sz="1600" b="1" i="1" dirty="0" smtClean="0">
                <a:latin typeface="Georgia" pitchFamily="18" charset="0"/>
              </a:rPr>
              <a:t>Панфилов, В. В. По старому русскому обычаю : сборник обрядовых представлений и праздников / В. В. Панфилов. – М. : РИГ, 1997. – 208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17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974" y="836712"/>
            <a:ext cx="3661484" cy="4969698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328348" y="2928520"/>
            <a:ext cx="388843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Хотите попасть </a:t>
            </a:r>
            <a:r>
              <a:rPr lang="ru-RU" sz="1400" i="1" dirty="0">
                <a:latin typeface="Georgia" pitchFamily="18" charset="0"/>
              </a:rPr>
              <a:t>в красочный мир добрых </a:t>
            </a:r>
            <a:r>
              <a:rPr lang="ru-RU" sz="1400" i="1" dirty="0" smtClean="0">
                <a:latin typeface="Georgia" pitchFamily="18" charset="0"/>
              </a:rPr>
              <a:t>нравов и </a:t>
            </a:r>
            <a:r>
              <a:rPr lang="ru-RU" sz="1400" i="1" dirty="0">
                <a:latin typeface="Georgia" pitchFamily="18" charset="0"/>
              </a:rPr>
              <a:t>светлых </a:t>
            </a:r>
            <a:r>
              <a:rPr lang="ru-RU" sz="1400" i="1" dirty="0" smtClean="0">
                <a:latin typeface="Georgia" pitchFamily="18" charset="0"/>
              </a:rPr>
              <a:t>образов, </a:t>
            </a:r>
            <a:r>
              <a:rPr lang="ru-RU" sz="1400" i="1" dirty="0">
                <a:latin typeface="Georgia" pitchFamily="18" charset="0"/>
              </a:rPr>
              <a:t>народных поверий и преданий, </a:t>
            </a:r>
            <a:r>
              <a:rPr lang="ru-RU" sz="1400" i="1" dirty="0" smtClean="0">
                <a:latin typeface="Georgia" pitchFamily="18" charset="0"/>
              </a:rPr>
              <a:t>познакомиться </a:t>
            </a:r>
            <a:r>
              <a:rPr lang="ru-RU" sz="1400" i="1" dirty="0">
                <a:latin typeface="Georgia" pitchFamily="18" charset="0"/>
              </a:rPr>
              <a:t>с духовными воззрениями наших предков, </a:t>
            </a:r>
            <a:r>
              <a:rPr lang="ru-RU" sz="1400" i="1" dirty="0" smtClean="0">
                <a:latin typeface="Georgia" pitchFamily="18" charset="0"/>
              </a:rPr>
              <a:t>почувствовать </a:t>
            </a:r>
            <a:r>
              <a:rPr lang="ru-RU" sz="1400" i="1" dirty="0">
                <a:latin typeface="Georgia" pitchFamily="18" charset="0"/>
              </a:rPr>
              <a:t>красоту и силу русского </a:t>
            </a:r>
            <a:r>
              <a:rPr lang="ru-RU" sz="1400" i="1" dirty="0" smtClean="0">
                <a:latin typeface="Georgia" pitchFamily="18" charset="0"/>
              </a:rPr>
              <a:t>слова? Перед вами книга Полины Рожновой </a:t>
            </a:r>
            <a:r>
              <a:rPr lang="ru-RU" sz="1400" i="1" dirty="0">
                <a:latin typeface="Georgia" pitchFamily="18" charset="0"/>
              </a:rPr>
              <a:t>- </a:t>
            </a:r>
            <a:r>
              <a:rPr lang="ru-RU" sz="1400" i="1" dirty="0" smtClean="0">
                <a:latin typeface="Georgia" pitchFamily="18" charset="0"/>
              </a:rPr>
              <a:t>писательницы, исследователя </a:t>
            </a:r>
            <a:r>
              <a:rPr lang="ru-RU" sz="1400" i="1" dirty="0">
                <a:latin typeface="Georgia" pitchFamily="18" charset="0"/>
              </a:rPr>
              <a:t>и </a:t>
            </a:r>
            <a:r>
              <a:rPr lang="ru-RU" sz="1400" i="1" dirty="0" smtClean="0">
                <a:latin typeface="Georgia" pitchFamily="18" charset="0"/>
              </a:rPr>
              <a:t>знатока </a:t>
            </a:r>
            <a:r>
              <a:rPr lang="ru-RU" sz="1400" i="1" dirty="0">
                <a:latin typeface="Georgia" pitchFamily="18" charset="0"/>
              </a:rPr>
              <a:t>истории жизни русской </a:t>
            </a:r>
            <a:r>
              <a:rPr lang="ru-RU" sz="1400" i="1" dirty="0" smtClean="0">
                <a:latin typeface="Georgia" pitchFamily="18" charset="0"/>
              </a:rPr>
              <a:t>деревни. 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Эта необычная книга расскажет о приметах разных времён года, о лечебных травах; вызовет интерес  к народной культуре наших предков. 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836712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16000"/>
            <a:r>
              <a:rPr lang="ru-RU" sz="1600" b="1" i="1" dirty="0" smtClean="0">
                <a:latin typeface="Georgia" pitchFamily="18" charset="0"/>
              </a:rPr>
              <a:t>Рожнова,  </a:t>
            </a:r>
            <a:r>
              <a:rPr lang="ru-RU" sz="1600" b="1" i="1" dirty="0">
                <a:latin typeface="Georgia" pitchFamily="18" charset="0"/>
              </a:rPr>
              <a:t>П</a:t>
            </a:r>
            <a:r>
              <a:rPr lang="ru-RU" sz="1600" b="1" i="1" dirty="0" smtClean="0">
                <a:latin typeface="Georgia" pitchFamily="18" charset="0"/>
              </a:rPr>
              <a:t>. К</a:t>
            </a:r>
            <a:r>
              <a:rPr lang="ru-RU" sz="1600" b="1" i="1" dirty="0">
                <a:latin typeface="Georgia" pitchFamily="18" charset="0"/>
              </a:rPr>
              <a:t>. </a:t>
            </a:r>
            <a:r>
              <a:rPr lang="ru-RU" sz="1600" b="1" i="1" dirty="0" err="1" smtClean="0">
                <a:latin typeface="Georgia" pitchFamily="18" charset="0"/>
              </a:rPr>
              <a:t>Радоница</a:t>
            </a:r>
            <a:r>
              <a:rPr lang="ru-RU" sz="1600" b="1" i="1" dirty="0" smtClean="0">
                <a:latin typeface="Georgia" pitchFamily="18" charset="0"/>
              </a:rPr>
              <a:t> : </a:t>
            </a:r>
            <a:r>
              <a:rPr lang="ru-RU" sz="1600" b="1" i="1" dirty="0">
                <a:latin typeface="Georgia" pitchFamily="18" charset="0"/>
              </a:rPr>
              <a:t>р</a:t>
            </a:r>
            <a:r>
              <a:rPr lang="ru-RU" sz="1600" b="1" i="1" dirty="0" smtClean="0">
                <a:latin typeface="Georgia" pitchFamily="18" charset="0"/>
              </a:rPr>
              <a:t>усский </a:t>
            </a:r>
            <a:r>
              <a:rPr lang="ru-RU" sz="1600" b="1" i="1" dirty="0">
                <a:latin typeface="Georgia" pitchFamily="18" charset="0"/>
              </a:rPr>
              <a:t>народный </a:t>
            </a:r>
            <a:r>
              <a:rPr lang="ru-RU" sz="1600" b="1" i="1" dirty="0" smtClean="0">
                <a:latin typeface="Georgia" pitchFamily="18" charset="0"/>
              </a:rPr>
              <a:t>календарь. Обряды. Обычаи. Травы. </a:t>
            </a:r>
            <a:r>
              <a:rPr lang="ru-RU" sz="1600" b="1" i="1" dirty="0">
                <a:latin typeface="Georgia" pitchFamily="18" charset="0"/>
              </a:rPr>
              <a:t>Заговорные </a:t>
            </a:r>
            <a:r>
              <a:rPr lang="ru-RU" sz="1600" b="1" i="1" dirty="0" smtClean="0">
                <a:latin typeface="Georgia" pitchFamily="18" charset="0"/>
              </a:rPr>
              <a:t>слова / П. К. Рожнова.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Дружба народов,1992. </a:t>
            </a:r>
            <a:r>
              <a:rPr lang="ru-RU" sz="1600" b="1" i="1" dirty="0">
                <a:latin typeface="Georgia" pitchFamily="18" charset="0"/>
              </a:rPr>
              <a:t>– 544 </a:t>
            </a:r>
            <a:r>
              <a:rPr lang="ru-RU" sz="1600" b="1" i="1" dirty="0" smtClean="0">
                <a:latin typeface="Georgia" pitchFamily="18" charset="0"/>
              </a:rPr>
              <a:t>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80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94"/>
          <a:stretch/>
        </p:blipFill>
        <p:spPr>
          <a:xfrm>
            <a:off x="323528" y="778528"/>
            <a:ext cx="3744416" cy="547380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288872" y="4077072"/>
            <a:ext cx="46085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А знаете ли вы чем отличался престольный праздник от заветного? Что обязательным событием всех престольных праздников были драки между своими и чужими мужиками? Какой характер имела мужская либо женская пляска?</a:t>
            </a:r>
            <a:endParaRPr lang="ru-RU" sz="1400" i="1" dirty="0">
              <a:latin typeface="Georgia" pitchFamily="18" charset="0"/>
            </a:endParaRPr>
          </a:p>
          <a:p>
            <a:pPr indent="360000" algn="just"/>
            <a:r>
              <a:rPr lang="ru-RU" sz="1400" i="1" dirty="0">
                <a:latin typeface="Georgia" pitchFamily="18" charset="0"/>
              </a:rPr>
              <a:t>В </a:t>
            </a:r>
            <a:r>
              <a:rPr lang="ru-RU" sz="1400" i="1" dirty="0" smtClean="0">
                <a:latin typeface="Georgia" pitchFamily="18" charset="0"/>
              </a:rPr>
              <a:t>книге Изабеллы </a:t>
            </a:r>
            <a:r>
              <a:rPr lang="ru-RU" sz="1400" i="1" dirty="0" err="1" smtClean="0">
                <a:latin typeface="Georgia" pitchFamily="18" charset="0"/>
              </a:rPr>
              <a:t>Шангиной</a:t>
            </a:r>
            <a:r>
              <a:rPr lang="ru-RU" sz="1400" i="1" dirty="0" smtClean="0">
                <a:latin typeface="Georgia" pitchFamily="18" charset="0"/>
              </a:rPr>
              <a:t> рассказывается о наиболее значимых датах народного календаря, а так же подробно повествуется о русской трапезе.</a:t>
            </a:r>
            <a:endParaRPr lang="ru-RU" sz="1400" i="1" dirty="0">
              <a:latin typeface="Georgia" pitchFamily="18" charset="0"/>
            </a:endParaRPr>
          </a:p>
          <a:p>
            <a:pPr indent="360000" algn="just"/>
            <a:endParaRPr lang="ru-RU" sz="16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908720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600" b="1" i="1" dirty="0" err="1" smtClean="0">
                <a:latin typeface="Georgia" pitchFamily="18" charset="0"/>
              </a:rPr>
              <a:t>Шангина</a:t>
            </a:r>
            <a:r>
              <a:rPr lang="ru-RU" sz="1600" b="1" i="1" dirty="0" smtClean="0">
                <a:latin typeface="Georgia" pitchFamily="18" charset="0"/>
              </a:rPr>
              <a:t>, И. И. Русские праздники. От святок до святок / И. И. </a:t>
            </a:r>
            <a:r>
              <a:rPr lang="ru-RU" sz="1600" b="1" i="1" dirty="0" err="1" smtClean="0">
                <a:latin typeface="Georgia" pitchFamily="18" charset="0"/>
              </a:rPr>
              <a:t>Шангина</a:t>
            </a:r>
            <a:r>
              <a:rPr lang="ru-RU" sz="1600" b="1" i="1" dirty="0" smtClean="0">
                <a:latin typeface="Georgia" pitchFamily="18" charset="0"/>
              </a:rPr>
              <a:t>. – СПб. : Азбука-классика, 2004. – 272 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54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236"/>
          <a:stretch/>
        </p:blipFill>
        <p:spPr>
          <a:xfrm>
            <a:off x="4932040" y="746800"/>
            <a:ext cx="3861430" cy="561662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413172" y="2060848"/>
            <a:ext cx="39489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>
                <a:latin typeface="Georgia" pitchFamily="18" charset="0"/>
              </a:rPr>
              <a:t>Отставала лебёдушка</a:t>
            </a:r>
          </a:p>
          <a:p>
            <a:pPr algn="ctr"/>
            <a:r>
              <a:rPr lang="ru-RU" sz="1200" i="1" dirty="0">
                <a:latin typeface="Georgia" pitchFamily="18" charset="0"/>
              </a:rPr>
              <a:t>Всё от стада лебединого, </a:t>
            </a:r>
          </a:p>
          <a:p>
            <a:pPr algn="ctr"/>
            <a:r>
              <a:rPr lang="ru-RU" sz="1200" i="1" dirty="0">
                <a:latin typeface="Georgia" pitchFamily="18" charset="0"/>
              </a:rPr>
              <a:t>Приставала лебёдушка</a:t>
            </a:r>
          </a:p>
          <a:p>
            <a:pPr algn="ctr"/>
            <a:r>
              <a:rPr lang="ru-RU" sz="1200" i="1" dirty="0">
                <a:latin typeface="Georgia" pitchFamily="18" charset="0"/>
              </a:rPr>
              <a:t>К стае серых </a:t>
            </a:r>
            <a:r>
              <a:rPr lang="ru-RU" sz="1200" i="1" dirty="0" smtClean="0">
                <a:latin typeface="Georgia" pitchFamily="18" charset="0"/>
              </a:rPr>
              <a:t>гусей…</a:t>
            </a:r>
            <a:endParaRPr lang="ru-RU" sz="1200" i="1" dirty="0">
              <a:latin typeface="Georgia" pitchFamily="18" charset="0"/>
            </a:endParaRPr>
          </a:p>
          <a:p>
            <a:pPr indent="360000" algn="just"/>
            <a:endParaRPr lang="ru-RU" sz="1400" i="1" dirty="0" smtClean="0">
              <a:latin typeface="Georgia" pitchFamily="18" charset="0"/>
            </a:endParaRP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Это </a:t>
            </a:r>
            <a:r>
              <a:rPr lang="ru-RU" sz="1400" i="1" dirty="0">
                <a:latin typeface="Georgia" pitchFamily="18" charset="0"/>
              </a:rPr>
              <a:t>грустная свадебная песня о перепутье в жизни крестьянской девушки, которую выдавали замуж. Относительная свобода жизни в родительском доме с разумным чередованием труда и отдыха, весёлые хороводы в праздничные дни, святочные гуляния, долгие зимние посиделки за прялкой в кругу подруг… Всё это уходило безвозвратно. Девушка </a:t>
            </a:r>
            <a:r>
              <a:rPr lang="ru-RU" sz="1400" i="1" dirty="0" smtClean="0">
                <a:latin typeface="Georgia" pitchFamily="18" charset="0"/>
              </a:rPr>
              <a:t>становилась </a:t>
            </a:r>
            <a:r>
              <a:rPr lang="ru-RU" sz="1400" i="1" dirty="0">
                <a:latin typeface="Georgia" pitchFamily="18" charset="0"/>
              </a:rPr>
              <a:t>женщиной, матерью, </a:t>
            </a:r>
            <a:r>
              <a:rPr lang="ru-RU" sz="1400" i="1" dirty="0" smtClean="0">
                <a:latin typeface="Georgia" pitchFamily="18" charset="0"/>
              </a:rPr>
              <a:t>женой…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 Книга </a:t>
            </a:r>
            <a:r>
              <a:rPr lang="ru-RU" sz="1400" i="1" dirty="0">
                <a:latin typeface="Georgia" pitchFamily="18" charset="0"/>
              </a:rPr>
              <a:t>будет нужна всем, кто интересуется культурой русского народа, народными обрядами и традициями, кто серьёзно задумывается о возрождении народных обычаев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332656"/>
            <a:ext cx="426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600" b="1" i="1" dirty="0" smtClean="0">
                <a:latin typeface="Georgia" pitchFamily="18" charset="0"/>
              </a:rPr>
              <a:t>Отлетала лебёдушка (Русский свадебный обряд) / авт.-сост. Р. А. Масленникова. – Орёл : </a:t>
            </a:r>
            <a:r>
              <a:rPr lang="ru-RU" sz="1600" b="1" i="1" dirty="0" err="1" smtClean="0">
                <a:latin typeface="Georgia" pitchFamily="18" charset="0"/>
              </a:rPr>
              <a:t>Упринформпечать</a:t>
            </a:r>
            <a:r>
              <a:rPr lang="ru-RU" sz="1600" b="1" i="1" dirty="0" smtClean="0">
                <a:latin typeface="Georgia" pitchFamily="18" charset="0"/>
              </a:rPr>
              <a:t>, </a:t>
            </a:r>
            <a:r>
              <a:rPr lang="ru-RU" sz="1600" b="1" i="1" dirty="0">
                <a:latin typeface="Georgia" pitchFamily="18" charset="0"/>
              </a:rPr>
              <a:t> </a:t>
            </a:r>
            <a:r>
              <a:rPr lang="ru-RU" sz="1600" b="1" i="1" dirty="0" smtClean="0">
                <a:latin typeface="Georgia" pitchFamily="18" charset="0"/>
              </a:rPr>
              <a:t>МП «Простор», 1992. – 224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99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3" y="826526"/>
            <a:ext cx="3672408" cy="5240419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4427984" y="826526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600" b="1" i="1" dirty="0">
                <a:latin typeface="Georgia" pitchFamily="18" charset="0"/>
              </a:rPr>
              <a:t>Атлас народов России для </a:t>
            </a:r>
            <a:r>
              <a:rPr lang="ru-RU" sz="1600" b="1" i="1" dirty="0" smtClean="0">
                <a:latin typeface="Georgia" pitchFamily="18" charset="0"/>
              </a:rPr>
              <a:t>школьника : история</a:t>
            </a:r>
            <a:r>
              <a:rPr lang="ru-RU" sz="1600" b="1" i="1" dirty="0">
                <a:latin typeface="Georgia" pitchFamily="18" charset="0"/>
              </a:rPr>
              <a:t>. Обычаи. Территория. – </a:t>
            </a:r>
            <a:r>
              <a:rPr lang="ru-RU" sz="1600" b="1" i="1" dirty="0" smtClean="0">
                <a:latin typeface="Georgia" pitchFamily="18" charset="0"/>
              </a:rPr>
              <a:t>СПб. : </a:t>
            </a:r>
            <a:r>
              <a:rPr lang="ru-RU" sz="1600" b="1" i="1" dirty="0">
                <a:latin typeface="Georgia" pitchFamily="18" charset="0"/>
              </a:rPr>
              <a:t>«Издательский дом «Нева</a:t>
            </a:r>
            <a:r>
              <a:rPr lang="ru-RU" sz="1600" b="1" i="1" dirty="0" smtClean="0">
                <a:latin typeface="Georgia" pitchFamily="18" charset="0"/>
              </a:rPr>
              <a:t>» ; </a:t>
            </a:r>
            <a:r>
              <a:rPr lang="ru-RU" sz="1600" b="1" i="1" dirty="0">
                <a:latin typeface="Georgia" pitchFamily="18" charset="0"/>
              </a:rPr>
              <a:t>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«ОЛМА-ПРЕСС», 2000. – 184 с.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4379" y="2636912"/>
            <a:ext cx="409969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>
                <a:latin typeface="Georgia" pitchFamily="18" charset="0"/>
              </a:rPr>
              <a:t>Мы любим узнавать что-то новое, интересуемся различными открытиями. Но чтобы интересоваться чем-то в мире, прежде всего нужно хорошо  знать свою семью, свой дом, свою страну</a:t>
            </a:r>
            <a:r>
              <a:rPr lang="ru-RU" sz="1400" i="1" dirty="0" smtClean="0">
                <a:latin typeface="Georgia" pitchFamily="18" charset="0"/>
              </a:rPr>
              <a:t>. 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На </a:t>
            </a:r>
            <a:r>
              <a:rPr lang="ru-RU" sz="1400" i="1" dirty="0">
                <a:latin typeface="Georgia" pitchFamily="18" charset="0"/>
              </a:rPr>
              <a:t>территории нашей страны проживает более 100 различных народов — больших и малых. Все они имеют свои обычаи и язык. И каждый народ – это ручеек, впадающий в огромное озеро под названием РОССИЯ</a:t>
            </a:r>
            <a:r>
              <a:rPr lang="ru-RU" sz="1400" i="1" dirty="0" smtClean="0">
                <a:latin typeface="Georgia" pitchFamily="18" charset="0"/>
              </a:rPr>
              <a:t>.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Атлас содержит сведения России о традициях и обычаях, о жилищах и одежде, о народном творчестве и блюдах национальной кухни народов России. </a:t>
            </a:r>
            <a:endParaRPr lang="ru-RU" sz="14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77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836712"/>
            <a:ext cx="3888432" cy="5155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76633" y="854395"/>
            <a:ext cx="4051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600" b="1" i="1" dirty="0">
                <a:latin typeface="Georgia" pitchFamily="18" charset="0"/>
              </a:rPr>
              <a:t>Народы </a:t>
            </a:r>
            <a:r>
              <a:rPr lang="ru-RU" sz="1600" b="1" i="1" dirty="0" smtClean="0">
                <a:latin typeface="Georgia" pitchFamily="18" charset="0"/>
              </a:rPr>
              <a:t>России : праздники</a:t>
            </a:r>
            <a:r>
              <a:rPr lang="ru-RU" sz="1600" b="1" i="1" dirty="0">
                <a:latin typeface="Georgia" pitchFamily="18" charset="0"/>
              </a:rPr>
              <a:t>, обычаи, </a:t>
            </a:r>
            <a:r>
              <a:rPr lang="ru-RU" sz="1600" b="1" i="1" dirty="0" smtClean="0">
                <a:latin typeface="Georgia" pitchFamily="18" charset="0"/>
              </a:rPr>
              <a:t>обряды : энциклопедия.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ЗАО «РОСМЭН-ПРЕСС», 2008. – 103 с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 err="1">
                <a:latin typeface="Georgia" pitchFamily="18" charset="0"/>
              </a:rPr>
              <a:t>илл</a:t>
            </a:r>
            <a:r>
              <a:rPr lang="ru-RU" sz="1600" b="1" i="1" dirty="0">
                <a:latin typeface="Georgia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6635" y="3918272"/>
            <a:ext cx="40513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400" i="1" dirty="0" smtClean="0">
                <a:latin typeface="Georgia" pitchFamily="18" charset="0"/>
              </a:rPr>
              <a:t>Какая народность отмечает Праздник кита? Где бытовал Праздник цветов?  Почему удэгейцам было запрещено произносить имя тигра? Чем якуты «кормили» огонь?</a:t>
            </a:r>
          </a:p>
          <a:p>
            <a:pPr indent="360000" algn="just"/>
            <a:r>
              <a:rPr lang="ru-RU" sz="1400" i="1" dirty="0" smtClean="0">
                <a:latin typeface="Georgia" pitchFamily="18" charset="0"/>
              </a:rPr>
              <a:t>Энциклопедия познакомит </a:t>
            </a:r>
            <a:r>
              <a:rPr lang="ru-RU" sz="1400" i="1" dirty="0">
                <a:latin typeface="Georgia" pitchFamily="18" charset="0"/>
              </a:rPr>
              <a:t>юных читателей с многочисленными народами нашей страны, с их историей, праздниками, обрядами и обычаями. </a:t>
            </a:r>
          </a:p>
        </p:txBody>
      </p:sp>
    </p:spTree>
    <p:extLst>
      <p:ext uri="{BB962C8B-B14F-4D97-AF65-F5344CB8AC3E}">
        <p14:creationId xmlns:p14="http://schemas.microsoft.com/office/powerpoint/2010/main" val="10852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28" y="854220"/>
            <a:ext cx="4021088" cy="5377159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572000" y="854220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600" b="1" i="1" dirty="0" smtClean="0">
                <a:latin typeface="Georgia" pitchFamily="18" charset="0"/>
              </a:rPr>
              <a:t>Короткова,  М. В.  </a:t>
            </a:r>
            <a:r>
              <a:rPr lang="ru-RU" sz="1600" b="1" i="1" dirty="0">
                <a:latin typeface="Georgia" pitchFamily="18" charset="0"/>
              </a:rPr>
              <a:t>Традиции русского народа / </a:t>
            </a:r>
            <a:r>
              <a:rPr lang="ru-RU" sz="1600" b="1" i="1" dirty="0" smtClean="0">
                <a:latin typeface="Georgia" pitchFamily="18" charset="0"/>
              </a:rPr>
              <a:t>М. В. Короткова ; </a:t>
            </a:r>
            <a:r>
              <a:rPr lang="ru-RU" sz="1600" b="1" i="1" dirty="0" err="1" smtClean="0">
                <a:latin typeface="Georgia" pitchFamily="18" charset="0"/>
              </a:rPr>
              <a:t>худож</a:t>
            </a:r>
            <a:r>
              <a:rPr lang="ru-RU" sz="1600" b="1" i="1" dirty="0" smtClean="0">
                <a:latin typeface="Georgia" pitchFamily="18" charset="0"/>
              </a:rPr>
              <a:t>. </a:t>
            </a:r>
            <a:r>
              <a:rPr lang="ru-RU" sz="1600" b="1" i="1" dirty="0">
                <a:latin typeface="Georgia" pitchFamily="18" charset="0"/>
              </a:rPr>
              <a:t>К</a:t>
            </a:r>
            <a:r>
              <a:rPr lang="ru-RU" sz="1600" b="1" i="1" dirty="0" smtClean="0">
                <a:latin typeface="Georgia" pitchFamily="18" charset="0"/>
              </a:rPr>
              <a:t>. В</a:t>
            </a:r>
            <a:r>
              <a:rPr lang="ru-RU" sz="1600" b="1" i="1" dirty="0">
                <a:latin typeface="Georgia" pitchFamily="18" charset="0"/>
              </a:rPr>
              <a:t>. Макарова. 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Дрофа-Плюс, 2008. – 96 с.: ил. – (Наше Отечество).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01680" y="3769166"/>
            <a:ext cx="43204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>
                <a:latin typeface="Georgia" pitchFamily="18" charset="0"/>
              </a:rPr>
              <a:t>Переливаясь яхонтами и изумрудами, расцветая вышивками и искрясь великолепием мехов… Выдуманный и истинный, великолепный и скромный… </a:t>
            </a: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Весь он перед нами - русский быт!</a:t>
            </a: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Погружаясь историю своей страны, мы разбираем по нитке иноземные влияния и исконное, удивляясь смене эталонов красоты и безобразия, пропасти между бедностью и богатством, легковесной модой и вековыми традициями</a:t>
            </a:r>
            <a:r>
              <a:rPr lang="ru-RU" sz="1400" i="1" dirty="0" smtClean="0">
                <a:latin typeface="Georgia" pitchFamily="18" charset="0"/>
              </a:rPr>
              <a:t>...</a:t>
            </a:r>
            <a:endParaRPr lang="ru-RU" sz="14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99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427" y="362190"/>
            <a:ext cx="3901673" cy="5845587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242377" y="3501008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Как праздновали Новый год в Англии, Исландии  и Камбодже? Что из себя представляет таджикский  праздник  </a:t>
            </a:r>
            <a:r>
              <a:rPr lang="ru-RU" sz="1400" i="1" dirty="0" err="1" smtClean="0">
                <a:latin typeface="Georgia" pitchFamily="18" charset="0"/>
              </a:rPr>
              <a:t>Навруз</a:t>
            </a:r>
            <a:r>
              <a:rPr lang="ru-RU" sz="1400" i="1" dirty="0" smtClean="0">
                <a:latin typeface="Georgia" pitchFamily="18" charset="0"/>
              </a:rPr>
              <a:t>? Когда цветёт папоротник? В какой стране отмечают Шахматный праздник?</a:t>
            </a:r>
            <a:endParaRPr lang="ru-RU" sz="1400" i="1" dirty="0">
              <a:latin typeface="Georgia" pitchFamily="18" charset="0"/>
            </a:endParaRP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«Праздники народов мира» - один из томов многотомной популярной энциклопедии «Я познаю мир», в процессе чтения которого можно узнать о самых популярных и необычных праздниках, которые сегодня отмечаются в разных странах мира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8912" y="620688"/>
            <a:ext cx="44439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>
                <a:latin typeface="Georgia" pitchFamily="18" charset="0"/>
              </a:rPr>
              <a:t>Я познаю мир </a:t>
            </a:r>
            <a:r>
              <a:rPr lang="ru-RU" sz="1600" b="1" i="1" dirty="0" smtClean="0">
                <a:latin typeface="Georgia" pitchFamily="18" charset="0"/>
              </a:rPr>
              <a:t> : </a:t>
            </a:r>
            <a:r>
              <a:rPr lang="ru-RU" sz="1600" b="1" i="1" dirty="0">
                <a:latin typeface="Georgia" pitchFamily="18" charset="0"/>
              </a:rPr>
              <a:t>п</a:t>
            </a:r>
            <a:r>
              <a:rPr lang="ru-RU" sz="1600" b="1" i="1" dirty="0" smtClean="0">
                <a:latin typeface="Georgia" pitchFamily="18" charset="0"/>
              </a:rPr>
              <a:t>раздники </a:t>
            </a:r>
            <a:r>
              <a:rPr lang="ru-RU" sz="1600" b="1" i="1" dirty="0">
                <a:latin typeface="Georgia" pitchFamily="18" charset="0"/>
              </a:rPr>
              <a:t>народов </a:t>
            </a:r>
            <a:r>
              <a:rPr lang="ru-RU" sz="1600" b="1" i="1" dirty="0" smtClean="0">
                <a:latin typeface="Georgia" pitchFamily="18" charset="0"/>
              </a:rPr>
              <a:t>мира : детская энциклопедия. </a:t>
            </a:r>
            <a:r>
              <a:rPr lang="ru-RU" sz="1600" b="1" i="1" dirty="0">
                <a:latin typeface="Georgia" pitchFamily="18" charset="0"/>
              </a:rPr>
              <a:t>- М. : </a:t>
            </a:r>
            <a:r>
              <a:rPr lang="ru-RU" sz="1600" b="1" i="1" dirty="0" smtClean="0">
                <a:latin typeface="Georgia" pitchFamily="18" charset="0"/>
              </a:rPr>
              <a:t>ООО «Издательство АСТ», 2002. </a:t>
            </a:r>
            <a:r>
              <a:rPr lang="ru-RU" sz="1600" b="1" i="1" dirty="0">
                <a:latin typeface="Georgia" pitchFamily="18" charset="0"/>
              </a:rPr>
              <a:t>- </a:t>
            </a:r>
            <a:r>
              <a:rPr lang="ru-RU" sz="1600" b="1" i="1" dirty="0" smtClean="0">
                <a:latin typeface="Georgia" pitchFamily="18" charset="0"/>
              </a:rPr>
              <a:t>476с.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2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04" y="679142"/>
            <a:ext cx="3672408" cy="5431643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463988" y="4149080"/>
            <a:ext cx="43924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В Российской Федерации проживает свыше 160 национальностей, которые говорят более чем на 100 языках </a:t>
            </a:r>
            <a:r>
              <a:rPr lang="ru-RU" sz="1400" i="1" dirty="0">
                <a:latin typeface="Georgia" pitchFamily="18" charset="0"/>
              </a:rPr>
              <a:t>и </a:t>
            </a:r>
            <a:r>
              <a:rPr lang="ru-RU" sz="1400" i="1" dirty="0" smtClean="0">
                <a:latin typeface="Georgia" pitchFamily="18" charset="0"/>
              </a:rPr>
              <a:t>диалектах, имеют свои собственные </a:t>
            </a:r>
            <a:r>
              <a:rPr lang="ru-RU" sz="1400" i="1" dirty="0">
                <a:latin typeface="Georgia" pitchFamily="18" charset="0"/>
              </a:rPr>
              <a:t>традиции , </a:t>
            </a:r>
            <a:r>
              <a:rPr lang="ru-RU" sz="1400" i="1" dirty="0" smtClean="0">
                <a:latin typeface="Georgia" pitchFamily="18" charset="0"/>
              </a:rPr>
              <a:t>промыслы  и культуру.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Эта книга расскажет о самых многочисленных (русские, татары) и малочисленных (</a:t>
            </a:r>
            <a:r>
              <a:rPr lang="ru-RU" sz="1400" i="1" dirty="0" err="1" smtClean="0">
                <a:latin typeface="Georgia" pitchFamily="18" charset="0"/>
              </a:rPr>
              <a:t>энцы</a:t>
            </a:r>
            <a:r>
              <a:rPr lang="ru-RU" sz="1400" i="1" dirty="0" smtClean="0">
                <a:latin typeface="Georgia" pitchFamily="18" charset="0"/>
              </a:rPr>
              <a:t>, </a:t>
            </a:r>
            <a:r>
              <a:rPr lang="ru-RU" sz="1400" i="1" dirty="0" err="1" smtClean="0">
                <a:latin typeface="Georgia" pitchFamily="18" charset="0"/>
              </a:rPr>
              <a:t>ороки</a:t>
            </a:r>
            <a:r>
              <a:rPr lang="ru-RU" sz="1400" i="1" dirty="0" smtClean="0">
                <a:latin typeface="Georgia" pitchFamily="18" charset="0"/>
              </a:rPr>
              <a:t>) народах нашей необъятной страны, познакомит с их одеждой, национальной кухней и обычаями.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84156" y="908720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Синова</a:t>
            </a:r>
            <a:r>
              <a:rPr lang="ru-RU" sz="1600" b="1" i="1" dirty="0" smtClean="0">
                <a:latin typeface="Georgia" pitchFamily="18" charset="0"/>
              </a:rPr>
              <a:t>, И. В. Народы России : история и культура, обычаи и традиции : справочник школьника / И. В. </a:t>
            </a:r>
            <a:r>
              <a:rPr lang="ru-RU" sz="1600" b="1" i="1" dirty="0" err="1" smtClean="0">
                <a:latin typeface="Georgia" pitchFamily="18" charset="0"/>
              </a:rPr>
              <a:t>Синова</a:t>
            </a:r>
            <a:r>
              <a:rPr lang="ru-RU" sz="1600" b="1" i="1" dirty="0" smtClean="0">
                <a:latin typeface="Georgia" pitchFamily="18" charset="0"/>
              </a:rPr>
              <a:t>. - СПб. : Издательский  дом «Литера», 2010. – 96 с. : ил. -  (Моя Родина – Россия).</a:t>
            </a: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352420" y="6273316"/>
            <a:ext cx="504056" cy="360040"/>
          </a:xfrm>
          <a:prstGeom prst="actionButtonRetur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424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71700" y="253456"/>
            <a:ext cx="5544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ФОЛЬКЛОР</a:t>
            </a:r>
            <a:endParaRPr lang="ru-RU" sz="44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344" y="3235325"/>
            <a:ext cx="3143656" cy="3622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" y="3068960"/>
            <a:ext cx="3491672" cy="36946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670" y="1056310"/>
            <a:ext cx="3985891" cy="33893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02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8639"/>
            <a:ext cx="49685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Традиции России, которыми славится и гордится страна сейчас, имеют смешанное происхождение. Часть из них пришла из древних языческих времен, когда жители Руси поклонялись силам природы и верили в свое единение с родной землей, другая часть произошла от христианских обрядов и обычаев, а третья стала своеобразным «сплавом» языческой и христианской культур.</a:t>
            </a:r>
            <a:endParaRPr lang="ru-RU" sz="22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indent="288000" algn="just"/>
            <a:endParaRPr lang="ru-RU" sz="22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indent="288000" algn="just"/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Народы России отличаются красочным </a:t>
            </a: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фольклором. Национальная культура, как память, выделяет русский народ из других, позволяет ощутить неподдельную связь между временами и поколениями, 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даёт </a:t>
            </a: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возможность получить </a:t>
            </a:r>
            <a:r>
              <a:rPr lang="ru-RU" sz="2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жи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2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зненную</a:t>
            </a:r>
            <a:r>
              <a:rPr lang="ru-RU" sz="2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2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опору и духовную поддержку.</a:t>
            </a:r>
          </a:p>
        </p:txBody>
      </p:sp>
      <p:pic>
        <p:nvPicPr>
          <p:cNvPr id="8194" name="Picture 2" descr="D:\Входящие\Народные традиции Эл выставка\анимации\39857227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988" y="3861048"/>
            <a:ext cx="3456384" cy="259228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Входящие\Народные традиции Эл выставка\анимации\48784672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801" y="260648"/>
            <a:ext cx="2262758" cy="3197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4797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620358"/>
            <a:ext cx="4136737" cy="5579761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85781" y="2060848"/>
            <a:ext cx="401421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endParaRPr lang="ru-RU" sz="1200" i="1" dirty="0" smtClean="0">
              <a:latin typeface="Georgia" pitchFamily="18" charset="0"/>
            </a:endParaRPr>
          </a:p>
          <a:p>
            <a:pPr indent="288000" algn="just"/>
            <a:endParaRPr lang="ru-RU" sz="1200" i="1" dirty="0">
              <a:latin typeface="Georgia" pitchFamily="18" charset="0"/>
            </a:endParaRP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Ой, мороз-мороз, не морозь меня,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Не  морозь меня, моего коня.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Не морозь меня, моего коня,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Моего коня белогривого…</a:t>
            </a:r>
          </a:p>
          <a:p>
            <a:pPr indent="288000" algn="just"/>
            <a:endParaRPr lang="ru-RU" sz="1200" i="1" dirty="0">
              <a:latin typeface="Georgia" pitchFamily="18" charset="0"/>
            </a:endParaRPr>
          </a:p>
          <a:p>
            <a:pPr indent="288000" algn="just"/>
            <a:endParaRPr lang="ru-RU" sz="12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Русские песни - особый жанр фольклора. Их придумали в ту самую минуту, когда музыка идет из глубины души, а слова диктует само сердце. Они печальные или разудалые, но всегда проникновенные, потому что чувства в них льются через край.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Песни, собранные в книге, дают представление о русском человеке: о том, что его волнует, радует или печалит. Это и грустная история любви, и бравая солдатская песня, зовущая в бой на защиту родной земли. </a:t>
            </a:r>
          </a:p>
          <a:p>
            <a:pPr indent="288000" algn="just"/>
            <a:endParaRPr lang="ru-RU" sz="12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5781" y="476672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>
                <a:latin typeface="Georgia" pitchFamily="18" charset="0"/>
              </a:rPr>
              <a:t>Русские песни </a:t>
            </a:r>
            <a:r>
              <a:rPr lang="ru-RU" sz="1600" b="1" i="1" dirty="0" smtClean="0">
                <a:latin typeface="Georgia" pitchFamily="18" charset="0"/>
              </a:rPr>
              <a:t>/ </a:t>
            </a:r>
            <a:r>
              <a:rPr lang="ru-RU" sz="1600" b="1" i="1" dirty="0">
                <a:latin typeface="Georgia" pitchFamily="18" charset="0"/>
              </a:rPr>
              <a:t>сост</a:t>
            </a:r>
            <a:r>
              <a:rPr lang="ru-RU" sz="1600" b="1" i="1" dirty="0" smtClean="0">
                <a:latin typeface="Georgia" pitchFamily="18" charset="0"/>
              </a:rPr>
              <a:t>.  </a:t>
            </a:r>
            <a:r>
              <a:rPr lang="ru-RU" sz="1600" b="1" i="1" dirty="0">
                <a:latin typeface="Georgia" pitchFamily="18" charset="0"/>
              </a:rPr>
              <a:t>Ю. Е. Каштанов. – М. : Белый город, 2008. – 47 с. – (История </a:t>
            </a:r>
            <a:r>
              <a:rPr lang="ru-RU" sz="1600" b="1" i="1" dirty="0" smtClean="0">
                <a:latin typeface="Georgia" pitchFamily="18" charset="0"/>
              </a:rPr>
              <a:t>России в летописях, сказаниях и былинах).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65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33" y="764704"/>
            <a:ext cx="3770868" cy="5301208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283968" y="2636912"/>
            <a:ext cx="468052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400" i="1" dirty="0" smtClean="0">
                <a:latin typeface="Georgia" pitchFamily="18" charset="0"/>
              </a:rPr>
              <a:t>Берёза моя, берёзонька, 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Белая моя берёза,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Берёза моя кудрявая,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Стоишь ты, берёзонька,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Посередь </a:t>
            </a:r>
            <a:r>
              <a:rPr lang="ru-RU" sz="1400" i="1" dirty="0" err="1" smtClean="0">
                <a:latin typeface="Georgia" pitchFamily="18" charset="0"/>
              </a:rPr>
              <a:t>долинушки</a:t>
            </a:r>
            <a:r>
              <a:rPr lang="ru-RU" sz="1400" i="1" dirty="0" smtClean="0">
                <a:latin typeface="Georgia" pitchFamily="18" charset="0"/>
              </a:rPr>
              <a:t>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На тебе, берёзонька,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Листочки зелёные,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Под тобой, берёзонька,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Трава шёлковая…</a:t>
            </a:r>
            <a:endParaRPr lang="ru-RU" sz="1400" i="1" dirty="0">
              <a:latin typeface="Georgia" pitchFamily="18" charset="0"/>
            </a:endParaRPr>
          </a:p>
          <a:p>
            <a:pPr indent="288000" algn="ctr"/>
            <a:endParaRPr lang="ru-RU" sz="1400" i="1" dirty="0" smtClean="0">
              <a:latin typeface="Georgia" pitchFamily="18" charset="0"/>
            </a:endParaRPr>
          </a:p>
          <a:p>
            <a:pPr indent="288000" algn="just"/>
            <a:r>
              <a:rPr lang="ru-RU" sz="1600" i="1" dirty="0" smtClean="0">
                <a:latin typeface="Georgia" pitchFamily="18" charset="0"/>
              </a:rPr>
              <a:t>На </a:t>
            </a:r>
            <a:r>
              <a:rPr lang="ru-RU" sz="1600" i="1" dirty="0">
                <a:latin typeface="Georgia" pitchFamily="18" charset="0"/>
              </a:rPr>
              <a:t>Орловщине живёт немало переселенцев. Выходцы из разных мест России, они принесли на нашу землю свои обычаи, традиции, праздники, песни. Теперь это тоже историко-культурное наследие Орловского края – об этом и поведает книга</a:t>
            </a:r>
            <a:r>
              <a:rPr lang="ru-RU" sz="1400" i="1" dirty="0">
                <a:latin typeface="Georgia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27984" y="764704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Костин, В. И. Песни разных народов : проблемы взаимодействия / В. И. Костин. – Орёл : Издательский дом «ОРЛИК». Издатель Александр Воробьёв, 2004. – 232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8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17037"/>
            <a:ext cx="3626742" cy="515719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571176" y="1988840"/>
            <a:ext cx="396044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endParaRPr lang="ru-RU" sz="1400" i="1" dirty="0" smtClean="0">
              <a:latin typeface="Georgia" pitchFamily="18" charset="0"/>
            </a:endParaRP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Весна, весна красная,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Приди, весна, с радостью,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С радостью, с радостью, 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С великой милостью: 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Со льном высоким,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С корнем глубоким,</a:t>
            </a:r>
          </a:p>
          <a:p>
            <a:pPr indent="288000" algn="ctr"/>
            <a:r>
              <a:rPr lang="ru-RU" sz="1200" i="1" dirty="0">
                <a:latin typeface="Georgia" pitchFamily="18" charset="0"/>
              </a:rPr>
              <a:t>С хлебами </a:t>
            </a:r>
            <a:r>
              <a:rPr lang="ru-RU" sz="1200" i="1" dirty="0" smtClean="0">
                <a:latin typeface="Georgia" pitchFamily="18" charset="0"/>
              </a:rPr>
              <a:t>обильными.</a:t>
            </a:r>
            <a:endParaRPr lang="ru-RU" sz="1200" i="1" dirty="0">
              <a:latin typeface="Georgia" pitchFamily="18" charset="0"/>
            </a:endParaRPr>
          </a:p>
          <a:p>
            <a:pPr indent="288000" algn="just"/>
            <a:endParaRPr lang="ru-RU" sz="14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Орловскую </a:t>
            </a:r>
            <a:r>
              <a:rPr lang="ru-RU" sz="1400" i="1" dirty="0">
                <a:latin typeface="Georgia" pitchFamily="18" charset="0"/>
              </a:rPr>
              <a:t>землю с полным основанием можно назвать песенной жемчужиной России. Здесь родился первый профессионал-собиратель устного народного творчества П.И. Якушкин. Здесь провёл многие годы жизни П. В. Киреевский. С его именем связан целый период в истории науки о фольклоре.</a:t>
            </a: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В </a:t>
            </a:r>
            <a:r>
              <a:rPr lang="ru-RU" sz="1400" i="1" dirty="0" smtClean="0">
                <a:latin typeface="Georgia" pitchFamily="18" charset="0"/>
              </a:rPr>
              <a:t>книге, впервые </a:t>
            </a:r>
            <a:r>
              <a:rPr lang="ru-RU" sz="1400" i="1" dirty="0">
                <a:latin typeface="Georgia" pitchFamily="18" charset="0"/>
              </a:rPr>
              <a:t>публикуются календарные, свадебные песни и необрядовая лирика тургеневского края.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176" y="509381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Костин, В. И. Песенные родники / В. И. Костин. </a:t>
            </a:r>
            <a:r>
              <a:rPr lang="ru-RU" sz="1600" b="1" i="1" dirty="0">
                <a:latin typeface="Georgia" pitchFamily="18" charset="0"/>
              </a:rPr>
              <a:t>– Орёл: Издательский дом </a:t>
            </a:r>
            <a:r>
              <a:rPr lang="ru-RU" sz="1600" b="1" i="1" dirty="0" smtClean="0">
                <a:latin typeface="Georgia" pitchFamily="18" charset="0"/>
              </a:rPr>
              <a:t>«ОРЛИК». </a:t>
            </a:r>
            <a:r>
              <a:rPr lang="ru-RU" sz="1600" b="1" i="1" dirty="0">
                <a:latin typeface="Georgia" pitchFamily="18" charset="0"/>
              </a:rPr>
              <a:t>Издатель Александр Воробьёв. 2004. – </a:t>
            </a:r>
            <a:r>
              <a:rPr lang="ru-RU" sz="1600" b="1" i="1" dirty="0" smtClean="0">
                <a:latin typeface="Georgia" pitchFamily="18" charset="0"/>
              </a:rPr>
              <a:t>220 </a:t>
            </a:r>
            <a:r>
              <a:rPr lang="ru-RU" sz="1600" b="1" i="1" dirty="0">
                <a:latin typeface="Georgia" pitchFamily="18" charset="0"/>
              </a:rPr>
              <a:t>с.</a:t>
            </a:r>
          </a:p>
        </p:txBody>
      </p:sp>
    </p:spTree>
    <p:extLst>
      <p:ext uri="{BB962C8B-B14F-4D97-AF65-F5344CB8AC3E}">
        <p14:creationId xmlns:p14="http://schemas.microsoft.com/office/powerpoint/2010/main" val="52466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55" y="490488"/>
            <a:ext cx="3761805" cy="5489316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561671" y="2060848"/>
            <a:ext cx="417646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Божья коровка,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Улети на </a:t>
            </a:r>
            <a:r>
              <a:rPr lang="ru-RU" sz="1200" i="1" dirty="0" err="1" smtClean="0">
                <a:latin typeface="Georgia" pitchFamily="18" charset="0"/>
              </a:rPr>
              <a:t>небко</a:t>
            </a:r>
            <a:r>
              <a:rPr lang="ru-RU" sz="1200" i="1" dirty="0" smtClean="0">
                <a:latin typeface="Georgia" pitchFamily="18" charset="0"/>
              </a:rPr>
              <a:t>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Там твои детки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Кушают котлетки.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Всем по одной,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А тебе ни одной.</a:t>
            </a:r>
          </a:p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Трудно себе представить ребячью жизнь без игр, </a:t>
            </a:r>
            <a:r>
              <a:rPr lang="ru-RU" sz="1400" i="1" dirty="0" smtClean="0">
                <a:latin typeface="Georgia" pitchFamily="18" charset="0"/>
              </a:rPr>
              <a:t>весёлых</a:t>
            </a:r>
            <a:r>
              <a:rPr lang="ru-RU" sz="1400" i="1" dirty="0">
                <a:latin typeface="Georgia" pitchFamily="18" charset="0"/>
              </a:rPr>
              <a:t>, шумных, нередко с песнями, считалками, загадками, скороговорками и дразнилками.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Детский </a:t>
            </a:r>
            <a:r>
              <a:rPr lang="ru-RU" sz="1400" i="1" dirty="0">
                <a:latin typeface="Georgia" pitchFamily="18" charset="0"/>
              </a:rPr>
              <a:t>фольклор характерен яркими, оригинальными, доступными по форме и содержанию произведениями, которые легко </a:t>
            </a:r>
            <a:r>
              <a:rPr lang="ru-RU" sz="1400" i="1" dirty="0" smtClean="0">
                <a:latin typeface="Georgia" pitchFamily="18" charset="0"/>
              </a:rPr>
              <a:t>запоминаются.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В </a:t>
            </a:r>
            <a:r>
              <a:rPr lang="ru-RU" sz="1400" i="1" dirty="0">
                <a:latin typeface="Georgia" pitchFamily="18" charset="0"/>
              </a:rPr>
              <a:t>книге раскрыты особенности </a:t>
            </a:r>
            <a:r>
              <a:rPr lang="ru-RU" sz="1400" i="1" dirty="0" smtClean="0">
                <a:latin typeface="Georgia" pitchFamily="18" charset="0"/>
              </a:rPr>
              <a:t>содержания и </a:t>
            </a:r>
            <a:r>
              <a:rPr lang="ru-RU" sz="1400" i="1" dirty="0">
                <a:latin typeface="Georgia" pitchFamily="18" charset="0"/>
              </a:rPr>
              <a:t>поэтики большинства жанров детского фольклора Орловщины.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5368" y="343636"/>
            <a:ext cx="4207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Бережнова</a:t>
            </a:r>
            <a:r>
              <a:rPr lang="ru-RU" sz="1600" b="1" i="1" dirty="0" smtClean="0">
                <a:latin typeface="Georgia" pitchFamily="18" charset="0"/>
              </a:rPr>
              <a:t>, О. В. Жанры детского фольклора / О. В. </a:t>
            </a:r>
            <a:r>
              <a:rPr lang="ru-RU" sz="1600" b="1" i="1" dirty="0" err="1" smtClean="0">
                <a:latin typeface="Georgia" pitchFamily="18" charset="0"/>
              </a:rPr>
              <a:t>Бережнова</a:t>
            </a:r>
            <a:r>
              <a:rPr lang="ru-RU" sz="1600" b="1" i="1" dirty="0" smtClean="0">
                <a:latin typeface="Georgia" pitchFamily="18" charset="0"/>
              </a:rPr>
              <a:t>. </a:t>
            </a:r>
            <a:r>
              <a:rPr lang="ru-RU" sz="1600" b="1" i="1" dirty="0">
                <a:latin typeface="Georgia" pitchFamily="18" charset="0"/>
              </a:rPr>
              <a:t>– </a:t>
            </a:r>
            <a:r>
              <a:rPr lang="ru-RU" sz="1600" b="1" i="1" dirty="0" smtClean="0">
                <a:latin typeface="Georgia" pitchFamily="18" charset="0"/>
              </a:rPr>
              <a:t>Орёл : ОРЛИК». </a:t>
            </a:r>
            <a:r>
              <a:rPr lang="ru-RU" sz="1600" b="1" i="1" dirty="0">
                <a:latin typeface="Georgia" pitchFamily="18" charset="0"/>
              </a:rPr>
              <a:t>Издатель Александр </a:t>
            </a:r>
            <a:r>
              <a:rPr lang="ru-RU" sz="1600" b="1" i="1" dirty="0" smtClean="0">
                <a:latin typeface="Georgia" pitchFamily="18" charset="0"/>
              </a:rPr>
              <a:t>Воробьёв, </a:t>
            </a:r>
            <a:r>
              <a:rPr lang="ru-RU" sz="1600" b="1" i="1" dirty="0">
                <a:latin typeface="Georgia" pitchFamily="18" charset="0"/>
              </a:rPr>
              <a:t>2004. – </a:t>
            </a:r>
            <a:r>
              <a:rPr lang="ru-RU" sz="1600" b="1" i="1" dirty="0" smtClean="0">
                <a:latin typeface="Georgia" pitchFamily="18" charset="0"/>
              </a:rPr>
              <a:t>116 </a:t>
            </a:r>
            <a:r>
              <a:rPr lang="ru-RU" sz="1600" b="1" i="1" dirty="0">
                <a:latin typeface="Georgia" pitchFamily="18" charset="0"/>
              </a:rPr>
              <a:t>с.</a:t>
            </a:r>
          </a:p>
        </p:txBody>
      </p:sp>
    </p:spTree>
    <p:extLst>
      <p:ext uri="{BB962C8B-B14F-4D97-AF65-F5344CB8AC3E}">
        <p14:creationId xmlns:p14="http://schemas.microsoft.com/office/powerpoint/2010/main" val="378294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032" y="904520"/>
            <a:ext cx="3690423" cy="5373496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115904" y="2514098"/>
            <a:ext cx="4320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200" i="1" dirty="0" smtClean="0">
                <a:latin typeface="Georgia" pitchFamily="18" charset="0"/>
              </a:rPr>
              <a:t>Бабушка старенька,    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Бабушка добренька,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Внучат любит,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Всех приголубит,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Погладит по головке,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Сошьёт обновки.        </a:t>
            </a:r>
          </a:p>
          <a:p>
            <a:pPr indent="288000" algn="ctr"/>
            <a:r>
              <a:rPr lang="ru-RU" sz="1400" i="1" dirty="0" smtClean="0">
                <a:latin typeface="Georgia" pitchFamily="18" charset="0"/>
              </a:rPr>
              <a:t>                                                                           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С </a:t>
            </a:r>
            <a:r>
              <a:rPr lang="ru-RU" sz="1400" i="1" dirty="0">
                <a:latin typeface="Georgia" pitchFamily="18" charset="0"/>
              </a:rPr>
              <a:t>первых дней своей жизни ребенок знакомится с прекрасным миром народной </a:t>
            </a:r>
            <a:r>
              <a:rPr lang="ru-RU" sz="1400" i="1" dirty="0" smtClean="0">
                <a:latin typeface="Georgia" pitchFamily="18" charset="0"/>
              </a:rPr>
              <a:t>культуры: то мама </a:t>
            </a:r>
            <a:r>
              <a:rPr lang="ru-RU" sz="1400" i="1" dirty="0">
                <a:latin typeface="Georgia" pitchFamily="18" charset="0"/>
              </a:rPr>
              <a:t>заведёт </a:t>
            </a:r>
            <a:r>
              <a:rPr lang="ru-RU" sz="1400" i="1" dirty="0" smtClean="0">
                <a:latin typeface="Georgia" pitchFamily="18" charset="0"/>
              </a:rPr>
              <a:t>весёлую </a:t>
            </a:r>
            <a:r>
              <a:rPr lang="ru-RU" sz="1400" i="1" dirty="0">
                <a:latin typeface="Georgia" pitchFamily="18" charset="0"/>
              </a:rPr>
              <a:t>игру в </a:t>
            </a:r>
            <a:r>
              <a:rPr lang="ru-RU" sz="1400" i="1" dirty="0" smtClean="0">
                <a:latin typeface="Georgia" pitchFamily="18" charset="0"/>
              </a:rPr>
              <a:t>«Ладушки» </a:t>
            </a:r>
            <a:r>
              <a:rPr lang="ru-RU" sz="1400" i="1" dirty="0">
                <a:latin typeface="Georgia" pitchFamily="18" charset="0"/>
              </a:rPr>
              <a:t>и споёт ласковую колыбельную песню, </a:t>
            </a:r>
            <a:r>
              <a:rPr lang="ru-RU" sz="1400" i="1" dirty="0" smtClean="0">
                <a:latin typeface="Georgia" pitchFamily="18" charset="0"/>
              </a:rPr>
              <a:t>то бабушка </a:t>
            </a:r>
            <a:r>
              <a:rPr lang="ru-RU" sz="1400" i="1" dirty="0">
                <a:latin typeface="Georgia" pitchFamily="18" charset="0"/>
              </a:rPr>
              <a:t>одарит яркой россыпью прибауток и </a:t>
            </a:r>
            <a:r>
              <a:rPr lang="ru-RU" sz="1400" i="1" dirty="0" err="1">
                <a:latin typeface="Georgia" pitchFamily="18" charset="0"/>
              </a:rPr>
              <a:t>потешек</a:t>
            </a:r>
            <a:r>
              <a:rPr lang="ru-RU" sz="1400" i="1" dirty="0">
                <a:latin typeface="Georgia" pitchFamily="18" charset="0"/>
              </a:rPr>
              <a:t>.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В </a:t>
            </a:r>
            <a:r>
              <a:rPr lang="ru-RU" sz="1400" i="1" dirty="0">
                <a:latin typeface="Georgia" pitchFamily="18" charset="0"/>
              </a:rPr>
              <a:t>книгу вошли самые известные народные песенки и стихи: «Сорока-белобока», «Петушок - золотой гребешок», «Идёт коза рогатая» и другие. Книга содержит репродукции известных русских </a:t>
            </a:r>
            <a:r>
              <a:rPr lang="ru-RU" sz="1400" i="1" dirty="0" smtClean="0">
                <a:latin typeface="Georgia" pitchFamily="18" charset="0"/>
              </a:rPr>
              <a:t>художников.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764704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Ладушки : энциклопедия </a:t>
            </a:r>
            <a:r>
              <a:rPr lang="ru-RU" sz="1600" b="1" i="1" dirty="0">
                <a:latin typeface="Georgia" pitchFamily="18" charset="0"/>
              </a:rPr>
              <a:t>русского фольклора / </a:t>
            </a:r>
            <a:r>
              <a:rPr lang="ru-RU" sz="1600" b="1" i="1" dirty="0" smtClean="0">
                <a:latin typeface="Georgia" pitchFamily="18" charset="0"/>
              </a:rPr>
              <a:t>ред</a:t>
            </a:r>
            <a:r>
              <a:rPr lang="ru-RU" sz="1600" b="1" i="1" dirty="0">
                <a:latin typeface="Georgia" pitchFamily="18" charset="0"/>
              </a:rPr>
              <a:t>. Н. </a:t>
            </a:r>
            <a:r>
              <a:rPr lang="ru-RU" sz="1600" b="1" i="1" dirty="0" smtClean="0">
                <a:latin typeface="Georgia" pitchFamily="18" charset="0"/>
              </a:rPr>
              <a:t>Астахова ; </a:t>
            </a:r>
            <a:r>
              <a:rPr lang="ru-RU" sz="1600" b="1" i="1" dirty="0" err="1">
                <a:latin typeface="Georgia" pitchFamily="18" charset="0"/>
              </a:rPr>
              <a:t>х</a:t>
            </a:r>
            <a:r>
              <a:rPr lang="ru-RU" sz="1600" b="1" i="1" dirty="0" err="1" smtClean="0">
                <a:latin typeface="Georgia" pitchFamily="18" charset="0"/>
              </a:rPr>
              <a:t>удож</a:t>
            </a:r>
            <a:r>
              <a:rPr lang="ru-RU" sz="1600" b="1" i="1" dirty="0">
                <a:latin typeface="Georgia" pitchFamily="18" charset="0"/>
              </a:rPr>
              <a:t>. М. </a:t>
            </a:r>
            <a:r>
              <a:rPr lang="ru-RU" sz="1600" b="1" i="1" dirty="0" smtClean="0">
                <a:latin typeface="Georgia" pitchFamily="18" charset="0"/>
              </a:rPr>
              <a:t>Арсенюк и др.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Белый город, 2008. – 144 с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ил. – </a:t>
            </a:r>
            <a:r>
              <a:rPr lang="ru-RU" sz="1600" b="1" i="1" dirty="0" smtClean="0">
                <a:latin typeface="Georgia" pitchFamily="18" charset="0"/>
              </a:rPr>
              <a:t> (Моя </a:t>
            </a:r>
            <a:r>
              <a:rPr lang="ru-RU" sz="1600" b="1" i="1" dirty="0">
                <a:latin typeface="Georgia" pitchFamily="18" charset="0"/>
              </a:rPr>
              <a:t>первая </a:t>
            </a:r>
            <a:r>
              <a:rPr lang="ru-RU" sz="1600" b="1" i="1" dirty="0" smtClean="0">
                <a:latin typeface="Georgia" pitchFamily="18" charset="0"/>
              </a:rPr>
              <a:t>книга).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71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9"/>
          <a:stretch/>
        </p:blipFill>
        <p:spPr>
          <a:xfrm>
            <a:off x="323528" y="764703"/>
            <a:ext cx="3679393" cy="5234289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520903" y="2348880"/>
            <a:ext cx="410445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Сею, вею, </a:t>
            </a:r>
            <a:r>
              <a:rPr lang="ru-RU" sz="1200" i="1" dirty="0" err="1" smtClean="0">
                <a:latin typeface="Georgia" pitchFamily="18" charset="0"/>
              </a:rPr>
              <a:t>посеваю</a:t>
            </a:r>
            <a:r>
              <a:rPr lang="ru-RU" sz="1200" i="1" dirty="0" smtClean="0">
                <a:latin typeface="Georgia" pitchFamily="18" charset="0"/>
              </a:rPr>
              <a:t>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С  Новым годом поздравляю!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На  Новый год, на ново счастье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Уродись, пшеничка,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Горох, чечевичка!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На поле – копнами,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На столе – пирогами!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С  Новым годом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С  Новым годом, хозяин, хозяюшка! </a:t>
            </a:r>
          </a:p>
          <a:p>
            <a:pPr indent="288000" algn="ctr"/>
            <a:endParaRPr lang="ru-RU" sz="12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Так поздравляли на Орловщине с Новым годом друг друга односельчане.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В книге представлены календарные обрядовые произведения Орловского края, знакомство </a:t>
            </a:r>
            <a:r>
              <a:rPr lang="ru-RU" sz="1400" i="1" dirty="0">
                <a:latin typeface="Georgia" pitchFamily="18" charset="0"/>
              </a:rPr>
              <a:t>с </a:t>
            </a:r>
            <a:r>
              <a:rPr lang="ru-RU" sz="1400" i="1" dirty="0" smtClean="0">
                <a:latin typeface="Georgia" pitchFamily="18" charset="0"/>
              </a:rPr>
              <a:t>которыми </a:t>
            </a:r>
            <a:r>
              <a:rPr lang="ru-RU" sz="1400" i="1" dirty="0">
                <a:latin typeface="Georgia" pitchFamily="18" charset="0"/>
              </a:rPr>
              <a:t>поможет узнать ближе жизнь и творчество сельской детворы </a:t>
            </a:r>
            <a:r>
              <a:rPr lang="ru-RU" sz="1400" i="1" dirty="0" smtClean="0">
                <a:latin typeface="Georgia" pitchFamily="18" charset="0"/>
              </a:rPr>
              <a:t>Орловского края.</a:t>
            </a:r>
            <a:endParaRPr lang="ru-RU" sz="1400" i="1" dirty="0">
              <a:latin typeface="Georgia" pitchFamily="18" charset="0"/>
            </a:endParaRPr>
          </a:p>
          <a:p>
            <a:pPr indent="288000" algn="just"/>
            <a:endParaRPr lang="ru-RU" sz="1400" i="1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8540" y="476672"/>
            <a:ext cx="4230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Бутримова</a:t>
            </a:r>
            <a:r>
              <a:rPr lang="ru-RU" sz="1600" b="1" i="1" dirty="0" smtClean="0">
                <a:latin typeface="Georgia" pitchFamily="18" charset="0"/>
              </a:rPr>
              <a:t>, И. В.  Календарная обрядовая поэзия: традиции и современность / И. В. </a:t>
            </a:r>
            <a:r>
              <a:rPr lang="ru-RU" sz="1600" b="1" i="1" dirty="0" err="1" smtClean="0">
                <a:latin typeface="Georgia" pitchFamily="18" charset="0"/>
              </a:rPr>
              <a:t>Бутримова</a:t>
            </a:r>
            <a:r>
              <a:rPr lang="ru-RU" sz="1600" b="1" i="1" dirty="0" smtClean="0">
                <a:latin typeface="Georgia" pitchFamily="18" charset="0"/>
              </a:rPr>
              <a:t>. </a:t>
            </a:r>
            <a:r>
              <a:rPr lang="ru-RU" sz="1600" b="1" i="1" dirty="0">
                <a:latin typeface="Georgia" pitchFamily="18" charset="0"/>
              </a:rPr>
              <a:t>– Орёл: Издательский дом </a:t>
            </a:r>
            <a:r>
              <a:rPr lang="ru-RU" sz="1600" b="1" i="1" dirty="0" smtClean="0">
                <a:latin typeface="Georgia" pitchFamily="18" charset="0"/>
              </a:rPr>
              <a:t>«ОРЛИК». </a:t>
            </a:r>
            <a:r>
              <a:rPr lang="ru-RU" sz="1600" b="1" i="1" dirty="0">
                <a:latin typeface="Georgia" pitchFamily="18" charset="0"/>
              </a:rPr>
              <a:t>Издатель Александр </a:t>
            </a:r>
            <a:r>
              <a:rPr lang="ru-RU" sz="1600" b="1" i="1" dirty="0" smtClean="0">
                <a:latin typeface="Georgia" pitchFamily="18" charset="0"/>
              </a:rPr>
              <a:t>Воробьёв, </a:t>
            </a:r>
            <a:r>
              <a:rPr lang="ru-RU" sz="1600" b="1" i="1" dirty="0">
                <a:latin typeface="Georgia" pitchFamily="18" charset="0"/>
              </a:rPr>
              <a:t>2004. – </a:t>
            </a:r>
            <a:r>
              <a:rPr lang="ru-RU" sz="1600" b="1" i="1" dirty="0" smtClean="0">
                <a:latin typeface="Georgia" pitchFamily="18" charset="0"/>
              </a:rPr>
              <a:t>136 </a:t>
            </a:r>
            <a:r>
              <a:rPr lang="ru-RU" sz="1600" b="1" i="1" dirty="0">
                <a:latin typeface="Georgia" pitchFamily="18" charset="0"/>
              </a:rPr>
              <a:t>с.</a:t>
            </a:r>
          </a:p>
        </p:txBody>
      </p:sp>
    </p:spTree>
    <p:extLst>
      <p:ext uri="{BB962C8B-B14F-4D97-AF65-F5344CB8AC3E}">
        <p14:creationId xmlns:p14="http://schemas.microsoft.com/office/powerpoint/2010/main" val="232214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2112"/>
            <a:ext cx="3518953" cy="511516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641740" y="2852936"/>
            <a:ext cx="417526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«Почему нельзя здороваться за руку через порог?» Почему, вселяясь в новый дом, первым впускают в него кота? Какими были украшения, обереги </a:t>
            </a:r>
            <a:r>
              <a:rPr lang="ru-RU" sz="1400" i="1" dirty="0">
                <a:latin typeface="Georgia" pitchFamily="18" charset="0"/>
              </a:rPr>
              <a:t> </a:t>
            </a:r>
            <a:r>
              <a:rPr lang="ru-RU" sz="1400" i="1" dirty="0" smtClean="0">
                <a:latin typeface="Georgia" pitchFamily="18" charset="0"/>
              </a:rPr>
              <a:t>и оружие древних славян?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В </a:t>
            </a:r>
            <a:r>
              <a:rPr lang="ru-RU" sz="1400" i="1" dirty="0">
                <a:latin typeface="Georgia" pitchFamily="18" charset="0"/>
              </a:rPr>
              <a:t>этой книге известная писательница Мария Семёнова открывает перед читателями удивительный мир </a:t>
            </a:r>
            <a:r>
              <a:rPr lang="ru-RU" sz="1400" i="1" dirty="0" smtClean="0">
                <a:latin typeface="Georgia" pitchFamily="18" charset="0"/>
              </a:rPr>
              <a:t> Древней </a:t>
            </a:r>
            <a:r>
              <a:rPr lang="ru-RU" sz="1400" i="1" dirty="0">
                <a:latin typeface="Georgia" pitchFamily="18" charset="0"/>
              </a:rPr>
              <a:t>Руси. Увлекательно и доступно рассказывает она о жизни древних славян, их верованиях, обрядах, быте…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Книгу можно «осваивать» в произвольном порядке, с любой главы – смотря чем в первую очередь заинтересуется любопытный читатель.</a:t>
            </a:r>
            <a:endParaRPr lang="ru-RU" sz="1400" i="1" dirty="0">
              <a:latin typeface="Georgia" pitchFamily="18" charset="0"/>
            </a:endParaRPr>
          </a:p>
          <a:p>
            <a:pPr indent="288000" algn="just"/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5206" y="762112"/>
            <a:ext cx="41032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Семёнова, Мария. Быт и верования древних славян / Мария Семёнова. – СПб. : Азбука-классика, 2001. – 30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99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67" y="883935"/>
            <a:ext cx="3774345" cy="533238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13872" y="2276872"/>
            <a:ext cx="417646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200" i="1" dirty="0" smtClean="0">
                <a:latin typeface="Georgia" pitchFamily="18" charset="0"/>
              </a:rPr>
              <a:t>Вот уж месяц из-за лесу кажет рога,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И туманом подёрнулись балки,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Вот в ступе поехала баба-яга, </a:t>
            </a:r>
          </a:p>
          <a:p>
            <a:pPr indent="288000" algn="ctr"/>
            <a:r>
              <a:rPr lang="ru-RU" sz="1200" i="1" dirty="0" smtClean="0">
                <a:latin typeface="Georgia" pitchFamily="18" charset="0"/>
              </a:rPr>
              <a:t>И в Днепре заплескались русалки…</a:t>
            </a:r>
          </a:p>
          <a:p>
            <a:pPr indent="288000" algn="r"/>
            <a:r>
              <a:rPr lang="ru-RU" sz="1100" i="1" dirty="0" smtClean="0">
                <a:latin typeface="Georgia" pitchFamily="18" charset="0"/>
              </a:rPr>
              <a:t>А.К. Толстой.  «Поток-богатырь».</a:t>
            </a:r>
            <a:endParaRPr lang="ru-RU" sz="1100" i="1" dirty="0">
              <a:latin typeface="Georgia" pitchFamily="18" charset="0"/>
            </a:endParaRPr>
          </a:p>
          <a:p>
            <a:pPr indent="288000" algn="just"/>
            <a:endParaRPr lang="ru-RU" sz="1100" i="1" dirty="0" smtClean="0">
              <a:latin typeface="Georgia" pitchFamily="18" charset="0"/>
            </a:endParaRPr>
          </a:p>
          <a:p>
            <a:pPr indent="288000" algn="just"/>
            <a:endParaRPr lang="ru-RU" sz="1400" i="1" dirty="0">
              <a:latin typeface="Georgia" pitchFamily="18" charset="0"/>
            </a:endParaRPr>
          </a:p>
          <a:p>
            <a:pPr indent="288000" algn="just"/>
            <a:endParaRPr lang="ru-RU" sz="1400" i="1" dirty="0" smtClean="0">
              <a:latin typeface="Georgia" pitchFamily="18" charset="0"/>
            </a:endParaRPr>
          </a:p>
          <a:p>
            <a:pPr indent="288000" algn="just"/>
            <a:endParaRPr lang="ru-RU" sz="1400" i="1" dirty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Словарь </a:t>
            </a:r>
            <a:r>
              <a:rPr lang="ru-RU" sz="1400" i="1" dirty="0">
                <a:latin typeface="Georgia" pitchFamily="18" charset="0"/>
              </a:rPr>
              <a:t>«Русские суеверия» знакомит со </a:t>
            </a:r>
            <a:r>
              <a:rPr lang="ru-RU" sz="1400" i="1" dirty="0" smtClean="0">
                <a:latin typeface="Georgia" pitchFamily="18" charset="0"/>
              </a:rPr>
              <a:t>верованиями, бытовавшими </a:t>
            </a:r>
            <a:r>
              <a:rPr lang="ru-RU" sz="1400" i="1" dirty="0">
                <a:latin typeface="Georgia" pitchFamily="18" charset="0"/>
              </a:rPr>
              <a:t>в среде русского крестьянства в XIX - XX вв. Его основные «герои» - ведьмы, колдуны</a:t>
            </a:r>
            <a:r>
              <a:rPr lang="ru-RU" sz="1400" i="1" dirty="0" smtClean="0">
                <a:latin typeface="Georgia" pitchFamily="18" charset="0"/>
              </a:rPr>
              <a:t>, </a:t>
            </a:r>
            <a:r>
              <a:rPr lang="ru-RU" sz="1400" i="1" dirty="0">
                <a:latin typeface="Georgia" pitchFamily="18" charset="0"/>
              </a:rPr>
              <a:t>черти, домовые, водяные, лешие и прочие нечистые духи. Их образы оказались поразительно живучими в народном сознании, представляя и ныне существующий пласт традиционной культуры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Власова М. Русские суеверия: Энциклопедический словарь. – СПб.: Азбука-классика, 2001. – 672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0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64704"/>
            <a:ext cx="3984729" cy="5328592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596780" y="2707754"/>
            <a:ext cx="424295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200" i="1" dirty="0" smtClean="0">
                <a:latin typeface="Georgia" pitchFamily="18" charset="0"/>
              </a:rPr>
              <a:t>«На море-</a:t>
            </a:r>
            <a:r>
              <a:rPr lang="ru-RU" sz="1200" i="1" dirty="0" err="1" smtClean="0">
                <a:latin typeface="Georgia" pitchFamily="18" charset="0"/>
              </a:rPr>
              <a:t>окияне</a:t>
            </a:r>
            <a:r>
              <a:rPr lang="ru-RU" sz="1200" i="1" dirty="0" smtClean="0">
                <a:latin typeface="Georgia" pitchFamily="18" charset="0"/>
              </a:rPr>
              <a:t>, на острове Буяне растёт дуб дубовый, на нём сук </a:t>
            </a:r>
            <a:r>
              <a:rPr lang="ru-RU" sz="1200" i="1" dirty="0" err="1" smtClean="0">
                <a:latin typeface="Georgia" pitchFamily="18" charset="0"/>
              </a:rPr>
              <a:t>суковый</a:t>
            </a:r>
            <a:r>
              <a:rPr lang="ru-RU" sz="1200" i="1" dirty="0" smtClean="0">
                <a:latin typeface="Georgia" pitchFamily="18" charset="0"/>
              </a:rPr>
              <a:t>. На том суку сидит </a:t>
            </a:r>
            <a:r>
              <a:rPr lang="ru-RU" sz="1200" i="1" dirty="0" err="1" smtClean="0">
                <a:latin typeface="Georgia" pitchFamily="18" charset="0"/>
              </a:rPr>
              <a:t>Страфил</a:t>
            </a:r>
            <a:r>
              <a:rPr lang="ru-RU" sz="1200" i="1" dirty="0" smtClean="0">
                <a:latin typeface="Georgia" pitchFamily="18" charset="0"/>
              </a:rPr>
              <a:t>-птица, золотые перья. Как та птица крылами махнёт, так ветры-вихри  по всему свету взвеются…</a:t>
            </a:r>
          </a:p>
          <a:p>
            <a:pPr indent="288000" algn="just"/>
            <a:endParaRPr lang="ru-RU" sz="1400" i="1" dirty="0">
              <a:latin typeface="Georgia" pitchFamily="18" charset="0"/>
            </a:endParaRPr>
          </a:p>
          <a:p>
            <a:pPr indent="288000" algn="just"/>
            <a:endParaRPr lang="ru-RU" sz="1400" i="1" dirty="0" smtClean="0">
              <a:latin typeface="Georgia" pitchFamily="18" charset="0"/>
            </a:endParaRP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Книга </a:t>
            </a:r>
            <a:r>
              <a:rPr lang="ru-RU" sz="1400" i="1" dirty="0">
                <a:latin typeface="Georgia" pitchFamily="18" charset="0"/>
              </a:rPr>
              <a:t>приоткроет </a:t>
            </a:r>
            <a:r>
              <a:rPr lang="ru-RU" sz="1400" i="1" dirty="0" smtClean="0">
                <a:latin typeface="Georgia" pitchFamily="18" charset="0"/>
              </a:rPr>
              <a:t>дверь </a:t>
            </a:r>
            <a:r>
              <a:rPr lang="ru-RU" sz="1400" i="1" dirty="0">
                <a:latin typeface="Georgia" pitchFamily="18" charset="0"/>
              </a:rPr>
              <a:t>в мир далёкого прошлого нашего </a:t>
            </a:r>
            <a:r>
              <a:rPr lang="ru-RU" sz="1400" i="1" dirty="0" smtClean="0">
                <a:latin typeface="Georgia" pitchFamily="18" charset="0"/>
              </a:rPr>
              <a:t>народа, возвратит в те далёкие сказочные времена, когда уточка сотворила землю из кусочка ила, когда Перун и Велес сорились из-за стада небесных коров, когда бродили по свету </a:t>
            </a:r>
            <a:r>
              <a:rPr lang="ru-RU" sz="1400" i="1" dirty="0" err="1" smtClean="0">
                <a:latin typeface="Georgia" pitchFamily="18" charset="0"/>
              </a:rPr>
              <a:t>Белобог</a:t>
            </a:r>
            <a:r>
              <a:rPr lang="ru-RU" sz="1400" i="1" dirty="0" smtClean="0">
                <a:latin typeface="Georgia" pitchFamily="18" charset="0"/>
              </a:rPr>
              <a:t> и </a:t>
            </a:r>
            <a:r>
              <a:rPr lang="ru-RU" sz="1400" i="1" dirty="0" err="1" smtClean="0">
                <a:latin typeface="Georgia" pitchFamily="18" charset="0"/>
              </a:rPr>
              <a:t>Чернобог</a:t>
            </a:r>
            <a:r>
              <a:rPr lang="ru-RU" sz="1400" i="1" dirty="0" smtClean="0">
                <a:latin typeface="Georgia" pitchFamily="18" charset="0"/>
              </a:rPr>
              <a:t>, а между небом и землёй жили добрые великаны, когда камни умели говорить, а горы летали, как птицы.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25680" y="548680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Лаврова, </a:t>
            </a:r>
            <a:r>
              <a:rPr lang="ru-RU" sz="1600" b="1" i="1" dirty="0">
                <a:latin typeface="Georgia" pitchFamily="18" charset="0"/>
              </a:rPr>
              <a:t>С. А. Славянские сказания / </a:t>
            </a:r>
            <a:r>
              <a:rPr lang="ru-RU" sz="1600" b="1" i="1" dirty="0" smtClean="0">
                <a:latin typeface="Georgia" pitchFamily="18" charset="0"/>
              </a:rPr>
              <a:t>С. А. Лаврова ; </a:t>
            </a:r>
            <a:r>
              <a:rPr lang="ru-RU" sz="1600" b="1" i="1" dirty="0" err="1" smtClean="0">
                <a:latin typeface="Georgia" pitchFamily="18" charset="0"/>
              </a:rPr>
              <a:t>худож</a:t>
            </a:r>
            <a:r>
              <a:rPr lang="ru-RU" sz="1600" b="1" i="1" dirty="0">
                <a:latin typeface="Georgia" pitchFamily="18" charset="0"/>
              </a:rPr>
              <a:t>. А. А. </a:t>
            </a:r>
            <a:r>
              <a:rPr lang="ru-RU" sz="1600" b="1" i="1" dirty="0" smtClean="0">
                <a:latin typeface="Georgia" pitchFamily="18" charset="0"/>
              </a:rPr>
              <a:t>Митрофанов.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Белый город, 2009. – 48 с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ил. – </a:t>
            </a:r>
            <a:r>
              <a:rPr lang="ru-RU" sz="1600" b="1" i="1" dirty="0" smtClean="0">
                <a:latin typeface="Georgia" pitchFamily="18" charset="0"/>
              </a:rPr>
              <a:t>(История России).</a:t>
            </a: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514112" y="6297277"/>
            <a:ext cx="504056" cy="360040"/>
          </a:xfrm>
          <a:prstGeom prst="actionButtonRetur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01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16602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hlinkClick r:id="rId2" action="ppaction://hlinksldjump"/>
              </a:rPr>
              <a:t>КАРТИНЫ   РУССКОГО   БЫТА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405048"/>
            <a:ext cx="4032448" cy="33245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4"/>
          <a:stretch/>
        </p:blipFill>
        <p:spPr>
          <a:xfrm>
            <a:off x="6319313" y="1063459"/>
            <a:ext cx="2664298" cy="42325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32" y="1063459"/>
            <a:ext cx="2876700" cy="40906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184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83671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1772816"/>
            <a:ext cx="626469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2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Культура </a:t>
            </a:r>
            <a:r>
              <a:rPr lang="ru-RU" sz="2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народа неразрывно связана с его бытом, повседневной жизнью, как и быт народа, определяемый уровнем развития хозяйства страны, тесно связан с культурными процессами. </a:t>
            </a:r>
            <a:endParaRPr lang="ru-RU" sz="26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indent="288000" algn="just"/>
            <a:r>
              <a:rPr lang="ru-RU" sz="2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Не один год, а несколько тысячелетий складывался русский быт, подвергаясь историческим изменениям и </a:t>
            </a:r>
            <a:r>
              <a:rPr lang="ru-RU" sz="2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дополнениям</a:t>
            </a:r>
            <a:r>
              <a:rPr lang="ru-RU" sz="2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Documents and Settings\Юля\Рабочий стол\Электронная выставка\анимации\FfQ1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593" y="-18561"/>
            <a:ext cx="9793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02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3506242" cy="506575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283152" y="3360291"/>
            <a:ext cx="460851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В чем особенность русской печи? Почему не прижился в России европейский камин? Как строили крестьянские избы и усадьбы дворян? </a:t>
            </a:r>
            <a:r>
              <a:rPr lang="ru-RU" sz="1400" i="1" dirty="0">
                <a:latin typeface="Georgia" pitchFamily="18" charset="0"/>
              </a:rPr>
              <a:t> </a:t>
            </a:r>
            <a:r>
              <a:rPr lang="ru-RU" sz="1400" i="1" dirty="0" smtClean="0">
                <a:latin typeface="Georgia" pitchFamily="18" charset="0"/>
              </a:rPr>
              <a:t>В чём заключались негласные правила похода в гости?</a:t>
            </a:r>
            <a:endParaRPr lang="ru-RU" sz="1400" i="1" dirty="0">
              <a:latin typeface="Georgia" pitchFamily="18" charset="0"/>
            </a:endParaRP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В книге описывается быт, традиции, обычаи различных российских сословий: крестьян, купцов, дворян, высшей знати, в </a:t>
            </a:r>
            <a:r>
              <a:rPr lang="ru-RU" sz="1400" i="1" dirty="0" smtClean="0">
                <a:latin typeface="Georgia" pitchFamily="18" charset="0"/>
              </a:rPr>
              <a:t>том числе </a:t>
            </a:r>
            <a:r>
              <a:rPr lang="ru-RU" sz="1400" i="1" dirty="0">
                <a:latin typeface="Georgia" pitchFamily="18" charset="0"/>
              </a:rPr>
              <a:t>царей и императоров – от Ивана III до Николая II</a:t>
            </a:r>
            <a:r>
              <a:rPr lang="ru-RU" sz="1400" i="1" dirty="0" smtClean="0">
                <a:latin typeface="Georgia" pitchFamily="18" charset="0"/>
              </a:rPr>
              <a:t>. Большое </a:t>
            </a:r>
            <a:r>
              <a:rPr lang="ru-RU" sz="1400" i="1" dirty="0">
                <a:latin typeface="Georgia" pitchFamily="18" charset="0"/>
              </a:rPr>
              <a:t>внимание уделяется истории костюма, интерьерам, </a:t>
            </a:r>
            <a:r>
              <a:rPr lang="ru-RU" sz="1400" i="1" dirty="0" smtClean="0">
                <a:latin typeface="Georgia" pitchFamily="18" charset="0"/>
              </a:rPr>
              <a:t>этикету.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58448" y="796546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Овсянников,  Ю. М. Картины русского быта : стили, нравы, этикет / Ю. М. Овсянников.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АСТ-ПРЕСС, 2001. </a:t>
            </a:r>
            <a:r>
              <a:rPr lang="ru-RU" sz="1600" b="1" i="1" dirty="0">
                <a:latin typeface="Georgia" pitchFamily="18" charset="0"/>
              </a:rPr>
              <a:t>– </a:t>
            </a:r>
            <a:r>
              <a:rPr lang="ru-RU" sz="1600" b="1" i="1" dirty="0" smtClean="0">
                <a:latin typeface="Georgia" pitchFamily="18" charset="0"/>
              </a:rPr>
              <a:t>351 с. : </a:t>
            </a:r>
            <a:r>
              <a:rPr lang="ru-RU" sz="1600" b="1" i="1" dirty="0">
                <a:latin typeface="Georgia" pitchFamily="18" charset="0"/>
              </a:rPr>
              <a:t>ил. </a:t>
            </a:r>
          </a:p>
        </p:txBody>
      </p:sp>
    </p:spTree>
    <p:extLst>
      <p:ext uri="{BB962C8B-B14F-4D97-AF65-F5344CB8AC3E}">
        <p14:creationId xmlns:p14="http://schemas.microsoft.com/office/powerpoint/2010/main" val="190786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81407"/>
            <a:ext cx="3672408" cy="485072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179512" y="1263408"/>
            <a:ext cx="48965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4000" algn="just"/>
            <a:r>
              <a:rPr lang="ru-RU" sz="1400" i="1" dirty="0" smtClean="0">
                <a:latin typeface="Georgia" pitchFamily="18" charset="0"/>
              </a:rPr>
              <a:t>Журналы из серии </a:t>
            </a:r>
            <a:r>
              <a:rPr lang="ru-RU" sz="1400" b="1" i="1" dirty="0">
                <a:latin typeface="Georgia" pitchFamily="18" charset="0"/>
              </a:rPr>
              <a:t>«Куклы в народных костюмах» </a:t>
            </a:r>
            <a:r>
              <a:rPr lang="ru-RU" sz="1400" b="1" i="1" dirty="0" smtClean="0">
                <a:latin typeface="Georgia" pitchFamily="18" charset="0"/>
              </a:rPr>
              <a:t> </a:t>
            </a:r>
            <a:r>
              <a:rPr lang="ru-RU" sz="1400" i="1" dirty="0" smtClean="0">
                <a:latin typeface="Georgia" pitchFamily="18" charset="0"/>
              </a:rPr>
              <a:t>информационно насыщен и очень любопытен.</a:t>
            </a:r>
            <a:endParaRPr lang="ru-RU" sz="1400" i="1" dirty="0">
              <a:latin typeface="Georgia" pitchFamily="18" charset="0"/>
            </a:endParaRPr>
          </a:p>
          <a:p>
            <a:pPr indent="144000" algn="just"/>
            <a:r>
              <a:rPr lang="ru-RU" sz="1400" i="1" dirty="0" smtClean="0">
                <a:latin typeface="Georgia" pitchFamily="18" charset="0"/>
              </a:rPr>
              <a:t>Каждый выпуск  данного журнала включает в себя шесть </a:t>
            </a:r>
            <a:r>
              <a:rPr lang="ru-RU" sz="1400" i="1" dirty="0">
                <a:latin typeface="Georgia" pitchFamily="18" charset="0"/>
              </a:rPr>
              <a:t>основных рубрик: </a:t>
            </a:r>
            <a:endParaRPr lang="ru-RU" sz="1400" i="1" dirty="0" smtClean="0">
              <a:latin typeface="Georgia" pitchFamily="18" charset="0"/>
            </a:endParaRPr>
          </a:p>
          <a:p>
            <a:pPr indent="144000" algn="just"/>
            <a:r>
              <a:rPr lang="ru-RU" sz="1400" i="1" dirty="0" smtClean="0">
                <a:latin typeface="Georgia" pitchFamily="18" charset="0"/>
              </a:rPr>
              <a:t>- «</a:t>
            </a:r>
            <a:r>
              <a:rPr lang="ru-RU" sz="1400" b="1" i="1" dirty="0" smtClean="0">
                <a:latin typeface="Georgia" pitchFamily="18" charset="0"/>
              </a:rPr>
              <a:t>История места</a:t>
            </a:r>
            <a:r>
              <a:rPr lang="ru-RU" sz="1400" i="1" dirty="0" smtClean="0">
                <a:latin typeface="Georgia" pitchFamily="18" charset="0"/>
              </a:rPr>
              <a:t>» - раздел, посвящённый общекультурной информации об определённой местности;</a:t>
            </a:r>
          </a:p>
          <a:p>
            <a:pPr indent="144000" algn="just"/>
            <a:r>
              <a:rPr lang="ru-RU" sz="1400" i="1" dirty="0" smtClean="0">
                <a:latin typeface="Georgia" pitchFamily="18" charset="0"/>
              </a:rPr>
              <a:t> -«</a:t>
            </a:r>
            <a:r>
              <a:rPr lang="ru-RU" sz="1400" b="1" i="1" dirty="0" smtClean="0">
                <a:latin typeface="Georgia" pitchFamily="18" charset="0"/>
              </a:rPr>
              <a:t>Преданья </a:t>
            </a:r>
            <a:r>
              <a:rPr lang="ru-RU" sz="1400" b="1" i="1" dirty="0">
                <a:latin typeface="Georgia" pitchFamily="18" charset="0"/>
              </a:rPr>
              <a:t>старины </a:t>
            </a:r>
            <a:r>
              <a:rPr lang="ru-RU" sz="1400" b="1" i="1" dirty="0" smtClean="0">
                <a:latin typeface="Georgia" pitchFamily="18" charset="0"/>
              </a:rPr>
              <a:t>красивой</a:t>
            </a:r>
            <a:r>
              <a:rPr lang="ru-RU" sz="1400" i="1" dirty="0" smtClean="0">
                <a:latin typeface="Georgia" pitchFamily="18" charset="0"/>
              </a:rPr>
              <a:t>» - интересные и малоизвестные факты об особенностях региона;</a:t>
            </a:r>
          </a:p>
          <a:p>
            <a:pPr marL="285750" indent="144000" algn="just"/>
            <a:r>
              <a:rPr lang="ru-RU" sz="1400" b="1" i="1" dirty="0" smtClean="0">
                <a:latin typeface="Georgia" pitchFamily="18" charset="0"/>
              </a:rPr>
              <a:t>-«Что </a:t>
            </a:r>
            <a:r>
              <a:rPr lang="ru-RU" sz="1400" b="1" i="1" dirty="0">
                <a:latin typeface="Georgia" pitchFamily="18" charset="0"/>
              </a:rPr>
              <a:t>здесь носили</a:t>
            </a:r>
            <a:r>
              <a:rPr lang="ru-RU" sz="1400" b="1" i="1" dirty="0" smtClean="0">
                <a:latin typeface="Georgia" pitchFamily="18" charset="0"/>
              </a:rPr>
              <a:t>?</a:t>
            </a:r>
            <a:r>
              <a:rPr lang="ru-RU" sz="1400" i="1" dirty="0" smtClean="0">
                <a:latin typeface="Georgia" pitchFamily="18" charset="0"/>
              </a:rPr>
              <a:t>» – информация о костюме, традиционном для данной местности и «языке» народного костюма; </a:t>
            </a:r>
          </a:p>
          <a:p>
            <a:pPr marL="285750" indent="144000" algn="just"/>
            <a:r>
              <a:rPr lang="ru-RU" sz="1400" b="1" i="1" dirty="0" smtClean="0">
                <a:latin typeface="Georgia" pitchFamily="18" charset="0"/>
              </a:rPr>
              <a:t>-«Разбор костюма» </a:t>
            </a:r>
            <a:r>
              <a:rPr lang="ru-RU" sz="1400" i="1" dirty="0" smtClean="0">
                <a:latin typeface="Georgia" pitchFamily="18" charset="0"/>
              </a:rPr>
              <a:t>- подробный рассказ о деталях костюма куклы, которая прилагается к выпуску, а также эскиз этой куклы;</a:t>
            </a:r>
            <a:endParaRPr lang="ru-RU" sz="1400" i="1" dirty="0">
              <a:latin typeface="Georgia" pitchFamily="18" charset="0"/>
            </a:endParaRPr>
          </a:p>
          <a:p>
            <a:pPr indent="144000" algn="just"/>
            <a:r>
              <a:rPr lang="ru-RU" sz="1400" b="1" i="1" dirty="0" smtClean="0">
                <a:latin typeface="Georgia" pitchFamily="18" charset="0"/>
              </a:rPr>
              <a:t>-«Во </a:t>
            </a:r>
            <a:r>
              <a:rPr lang="ru-RU" sz="1400" b="1" i="1" dirty="0">
                <a:latin typeface="Georgia" pitchFamily="18" charset="0"/>
              </a:rPr>
              <a:t>что здесь </a:t>
            </a:r>
            <a:r>
              <a:rPr lang="ru-RU" sz="1400" b="1" i="1" dirty="0" smtClean="0">
                <a:latin typeface="Georgia" pitchFamily="18" charset="0"/>
              </a:rPr>
              <a:t>играли» </a:t>
            </a:r>
            <a:r>
              <a:rPr lang="ru-RU" sz="1400" i="1" dirty="0" smtClean="0">
                <a:latin typeface="Georgia" pitchFamily="18" charset="0"/>
              </a:rPr>
              <a:t>- исторические сведения об игрушках, куклах и играх, традиционных для описываемой местности;</a:t>
            </a:r>
          </a:p>
          <a:p>
            <a:pPr indent="144000" algn="just"/>
            <a:r>
              <a:rPr lang="ru-RU" sz="1400" i="1" dirty="0" smtClean="0">
                <a:latin typeface="Georgia" pitchFamily="18" charset="0"/>
              </a:rPr>
              <a:t> </a:t>
            </a:r>
            <a:r>
              <a:rPr lang="ru-RU" sz="1400" b="1" i="1" dirty="0" smtClean="0">
                <a:latin typeface="Georgia" pitchFamily="18" charset="0"/>
              </a:rPr>
              <a:t>- «Культура места»: </a:t>
            </a:r>
            <a:r>
              <a:rPr lang="ru-RU" sz="1400" i="1" dirty="0" smtClean="0">
                <a:latin typeface="Georgia" pitchFamily="18" charset="0"/>
              </a:rPr>
              <a:t>былины, сказки, праздники, обряды и даже рецепты.</a:t>
            </a:r>
          </a:p>
          <a:p>
            <a:pPr indent="144000"/>
            <a:endParaRPr lang="ru-RU" sz="1400" i="1" dirty="0" smtClean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27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115"/>
          <a:stretch/>
        </p:blipFill>
        <p:spPr>
          <a:xfrm>
            <a:off x="4788024" y="692696"/>
            <a:ext cx="3816424" cy="525684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382557" y="2840995"/>
            <a:ext cx="395697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В каком веке наши соотечественники сменили старинные кафтаны на камзолы иностранного кроя?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Кто носил фижмы - мужчины или женщины? Когда из моды вышли парики?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В каком веке исчез русский обычай носить платья  «в пол»? 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 </a:t>
            </a:r>
            <a:r>
              <a:rPr lang="ru-RU" sz="1400" i="1" dirty="0">
                <a:latin typeface="Georgia" pitchFamily="18" charset="0"/>
              </a:rPr>
              <a:t>Книга посвящена истории костюма. </a:t>
            </a:r>
            <a:r>
              <a:rPr lang="ru-RU" sz="1400" i="1" dirty="0" smtClean="0">
                <a:latin typeface="Georgia" pitchFamily="18" charset="0"/>
              </a:rPr>
              <a:t>Прочитав её, можно узнать </a:t>
            </a:r>
            <a:r>
              <a:rPr lang="ru-RU" sz="1400" i="1" dirty="0">
                <a:latin typeface="Georgia" pitchFamily="18" charset="0"/>
              </a:rPr>
              <a:t>как на протяжении двух столетий </a:t>
            </a:r>
            <a:r>
              <a:rPr lang="ru-RU" sz="1400" i="1" dirty="0" smtClean="0">
                <a:latin typeface="Georgia" pitchFamily="18" charset="0"/>
              </a:rPr>
              <a:t>менялись взгляды </a:t>
            </a:r>
            <a:r>
              <a:rPr lang="ru-RU" sz="1400" i="1" dirty="0">
                <a:latin typeface="Georgia" pitchFamily="18" charset="0"/>
              </a:rPr>
              <a:t>на костюм </a:t>
            </a:r>
            <a:r>
              <a:rPr lang="ru-RU" sz="1400" i="1" dirty="0" smtClean="0">
                <a:latin typeface="Georgia" pitchFamily="18" charset="0"/>
              </a:rPr>
              <a:t>у знатных </a:t>
            </a:r>
            <a:r>
              <a:rPr lang="ru-RU" sz="1400" i="1" dirty="0">
                <a:latin typeface="Georgia" pitchFamily="18" charset="0"/>
              </a:rPr>
              <a:t>дам и бедных студентов, богатых купцов и городских ремесленников.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2069" y="692696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Кирсанова, Р. М. Русский костюм и быт </a:t>
            </a:r>
            <a:r>
              <a:rPr lang="en-US" sz="1600" b="1" i="1" dirty="0" smtClean="0">
                <a:latin typeface="Georgia" pitchFamily="18" charset="0"/>
              </a:rPr>
              <a:t>XVIII-XIX</a:t>
            </a:r>
            <a:r>
              <a:rPr lang="ru-RU" sz="1600" b="1" i="1" dirty="0" smtClean="0">
                <a:latin typeface="Georgia" pitchFamily="18" charset="0"/>
              </a:rPr>
              <a:t> веков / Р. М. Кирсанова. -  М. : Слово/</a:t>
            </a:r>
            <a:r>
              <a:rPr lang="en-US" sz="1600" b="1" i="1" dirty="0" err="1" smtClean="0">
                <a:latin typeface="Georgia" pitchFamily="18" charset="0"/>
              </a:rPr>
              <a:t>Slovo</a:t>
            </a:r>
            <a:r>
              <a:rPr lang="ru-RU" sz="1600" b="1" i="1" dirty="0" smtClean="0">
                <a:latin typeface="Georgia" pitchFamily="18" charset="0"/>
              </a:rPr>
              <a:t>, 2002. – 224 с.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65" r="16322" b="7475"/>
          <a:stretch/>
        </p:blipFill>
        <p:spPr bwMode="auto">
          <a:xfrm>
            <a:off x="304770" y="692696"/>
            <a:ext cx="3658656" cy="5112568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4368668" y="2517256"/>
            <a:ext cx="441049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ctr"/>
            <a:r>
              <a:rPr lang="ru-RU" sz="1300" i="1" dirty="0" smtClean="0">
                <a:latin typeface="Georgia" pitchFamily="18" charset="0"/>
              </a:rPr>
              <a:t>«Добрая то речь, что в избе есть печь»;</a:t>
            </a:r>
          </a:p>
          <a:p>
            <a:pPr indent="288000" algn="ctr"/>
            <a:r>
              <a:rPr lang="ru-RU" sz="1300" i="1" dirty="0" smtClean="0">
                <a:latin typeface="Georgia" pitchFamily="18" charset="0"/>
              </a:rPr>
              <a:t>«Не красна изба углами, красна пирогами»;</a:t>
            </a:r>
          </a:p>
          <a:p>
            <a:pPr indent="288000" algn="ctr"/>
            <a:r>
              <a:rPr lang="ru-RU" sz="1300" i="1" dirty="0" smtClean="0">
                <a:latin typeface="Georgia" pitchFamily="18" charset="0"/>
              </a:rPr>
              <a:t>«Коли изба крива-хозяйка плоха»…</a:t>
            </a:r>
          </a:p>
          <a:p>
            <a:pPr indent="288000" algn="just"/>
            <a:endParaRPr lang="ru-RU" sz="1300" i="1" dirty="0">
              <a:latin typeface="Georgia" pitchFamily="18" charset="0"/>
            </a:endParaRP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Трудно </a:t>
            </a:r>
            <a:r>
              <a:rPr lang="ru-RU" sz="1300" i="1" dirty="0">
                <a:latin typeface="Georgia" pitchFamily="18" charset="0"/>
              </a:rPr>
              <a:t>уменьшить значение дома для человека. Все мы приходим в свой дом, чтобы отдохнуть, набраться сил. Дом связан с семьей, с продолжением рода. Уже в глубокой древности человек стремится построить для себя жилище, в котором можно укрыться от непогоды, согреться у домашнего </a:t>
            </a:r>
            <a:r>
              <a:rPr lang="ru-RU" sz="1300" i="1" dirty="0" smtClean="0">
                <a:latin typeface="Georgia" pitchFamily="18" charset="0"/>
              </a:rPr>
              <a:t>очага…</a:t>
            </a: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«Воронец», «переборка», «залавка», «</a:t>
            </a:r>
            <a:r>
              <a:rPr lang="ru-RU" sz="1300" i="1" dirty="0" err="1" smtClean="0">
                <a:latin typeface="Georgia" pitchFamily="18" charset="0"/>
              </a:rPr>
              <a:t>берещанка</a:t>
            </a:r>
            <a:r>
              <a:rPr lang="ru-RU" sz="1300" i="1" dirty="0" smtClean="0">
                <a:latin typeface="Georgia" pitchFamily="18" charset="0"/>
              </a:rPr>
              <a:t>» – сейчас мало кто догадывается о значении этих слов. А ведь все они  так или иначе относятся к  русской избе, которая составляла целый мир для простого крестьянина. </a:t>
            </a:r>
            <a:endParaRPr lang="ru-RU" sz="13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984" y="404664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400" b="1" i="1" dirty="0" smtClean="0">
                <a:latin typeface="Georgia" pitchFamily="18" charset="0"/>
              </a:rPr>
              <a:t>Русская изба : иллюстрированная энциклопедия / авт.- сост. Д. А. Баранов и др. – СПб. : Искусство-СПБ, 2001. – 376 с. : ил.</a:t>
            </a:r>
            <a:endParaRPr lang="ru-RU" sz="14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5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908720"/>
            <a:ext cx="4203405" cy="52981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06608" y="3807893"/>
            <a:ext cx="388843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Знаете ли вы, что такое лорнет, </a:t>
            </a:r>
            <a:r>
              <a:rPr lang="ru-RU" sz="1400" i="1" dirty="0" err="1" smtClean="0">
                <a:latin typeface="Georgia" pitchFamily="18" charset="0"/>
              </a:rPr>
              <a:t>фероньерка</a:t>
            </a:r>
            <a:r>
              <a:rPr lang="ru-RU" sz="1400" i="1" dirty="0" smtClean="0">
                <a:latin typeface="Georgia" pitchFamily="18" charset="0"/>
              </a:rPr>
              <a:t>, кринолин и зачем они были нужны дамам в 18 веке? Как проходили обеды в богатых дворянских домах, какие танцы танцевали на балах.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Автор книги приглашает в увлекательное путешествие по боярским дворам и крестьянским особнякам, по крестьянским избам и усадьбам помещиков, по театрам, кадетским корпусам и пансионам.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4784" y="1124744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Короткова, М. В. Путешествие в историю русского быта / М. В. Короткова. – М. : Дрофа, 2003. – 25 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0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70"/>
          <a:stretch/>
        </p:blipFill>
        <p:spPr>
          <a:xfrm>
            <a:off x="4572000" y="749090"/>
            <a:ext cx="4104456" cy="538228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225593" y="4320852"/>
            <a:ext cx="405837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err="1" smtClean="0">
                <a:latin typeface="Georgia" pitchFamily="18" charset="0"/>
              </a:rPr>
              <a:t>Гурьевская</a:t>
            </a:r>
            <a:r>
              <a:rPr lang="ru-RU" sz="1400" i="1" dirty="0" smtClean="0">
                <a:latin typeface="Georgia" pitchFamily="18" charset="0"/>
              </a:rPr>
              <a:t> каша, пюре из каштанов, огуречное варенье, мазурка миндальная, еловый кекс – разнообразие блюд дореволюционной России поражает!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Данная книга о </a:t>
            </a:r>
            <a:r>
              <a:rPr lang="ru-RU" sz="1400" i="1" dirty="0">
                <a:latin typeface="Georgia" pitchFamily="18" charset="0"/>
              </a:rPr>
              <a:t>еде, истории блюд, вкусовых предпочтениях разных народов, </a:t>
            </a:r>
            <a:r>
              <a:rPr lang="ru-RU" sz="1400" i="1" dirty="0" smtClean="0">
                <a:latin typeface="Georgia" pitchFamily="18" charset="0"/>
              </a:rPr>
              <a:t>кулинарных традициях</a:t>
            </a:r>
            <a:r>
              <a:rPr lang="ru-RU" sz="1400" i="1" dirty="0">
                <a:latin typeface="Georgia" pitchFamily="18" charset="0"/>
              </a:rPr>
              <a:t>. </a:t>
            </a:r>
            <a:r>
              <a:rPr lang="ru-RU" sz="1400" i="1" dirty="0" smtClean="0">
                <a:latin typeface="Georgia" pitchFamily="18" charset="0"/>
              </a:rPr>
              <a:t>Содержит много </a:t>
            </a:r>
            <a:r>
              <a:rPr lang="ru-RU" sz="1400" i="1" dirty="0">
                <a:latin typeface="Georgia" pitchFamily="18" charset="0"/>
              </a:rPr>
              <a:t>старинных </a:t>
            </a:r>
            <a:r>
              <a:rPr lang="ru-RU" sz="1400" i="1" dirty="0" smtClean="0">
                <a:latin typeface="Georgia" pitchFamily="18" charset="0"/>
              </a:rPr>
              <a:t>рецептов и  </a:t>
            </a:r>
            <a:r>
              <a:rPr lang="ru-RU" sz="1400" i="1" dirty="0">
                <a:latin typeface="Georgia" pitchFamily="18" charset="0"/>
              </a:rPr>
              <a:t>интересных фактов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5593" y="908720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smtClean="0">
                <a:latin typeface="Georgia" pitchFamily="18" charset="0"/>
              </a:rPr>
              <a:t>Короткова,  М. В.  Застольные и кулинарные традиции : энциклопедия / М. В. Короткова. – М. : Дрофа-Плюс, 2005. – 288 с. : ил. – (Исторический альбом).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79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3823961" cy="514018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685830" y="2780928"/>
            <a:ext cx="4139952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300" i="1" dirty="0" smtClean="0">
                <a:latin typeface="Georgia" pitchFamily="18" charset="0"/>
              </a:rPr>
              <a:t>Что общего можно найти в наряде богатой русской женщины и простолюдинки, а что их различает? </a:t>
            </a: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Какие костюмы бытовали в Исландии, Ирландии, Шотландии, Уэльсе? </a:t>
            </a: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Пышные яркие юбки, полосатые фартуки, игривые курточки-болеро, всевозможные головные уборы - как празднично выглядели костюмы  простых людей на ярмарках, гуляниях и карнавалах!</a:t>
            </a:r>
          </a:p>
          <a:p>
            <a:pPr indent="288000" algn="just"/>
            <a:r>
              <a:rPr lang="ru-RU" sz="1300" i="1" dirty="0" smtClean="0">
                <a:latin typeface="Georgia" pitchFamily="18" charset="0"/>
              </a:rPr>
              <a:t>В этой книге красочные рисунки костюмов 54 стран Европы и </a:t>
            </a:r>
            <a:r>
              <a:rPr lang="ru-RU" sz="1300" i="1" dirty="0">
                <a:latin typeface="Georgia" pitchFamily="18" charset="0"/>
              </a:rPr>
              <a:t>европейской части </a:t>
            </a:r>
            <a:r>
              <a:rPr lang="ru-RU" sz="1300" i="1" dirty="0" smtClean="0">
                <a:latin typeface="Georgia" pitchFamily="18" charset="0"/>
              </a:rPr>
              <a:t>России сопровождают рассказы о том, как эту одежду шили, как носили, из чего делали обувь и аксессуары. </a:t>
            </a:r>
            <a:endParaRPr lang="ru-RU" sz="13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764704"/>
            <a:ext cx="44644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>
                <a:latin typeface="Georgia" pitchFamily="18" charset="0"/>
              </a:rPr>
              <a:t>Энциклопедия </a:t>
            </a:r>
            <a:r>
              <a:rPr lang="ru-RU" sz="1600" b="1" i="1" dirty="0" smtClean="0">
                <a:latin typeface="Georgia" pitchFamily="18" charset="0"/>
              </a:rPr>
              <a:t>костюма. </a:t>
            </a:r>
            <a:r>
              <a:rPr lang="ru-RU" sz="1600" b="1" i="1" dirty="0">
                <a:latin typeface="Georgia" pitchFamily="18" charset="0"/>
              </a:rPr>
              <a:t>– М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Мир энциклопедий </a:t>
            </a:r>
            <a:r>
              <a:rPr lang="ru-RU" sz="1600" b="1" i="1" dirty="0" smtClean="0">
                <a:latin typeface="Georgia" pitchFamily="18" charset="0"/>
              </a:rPr>
              <a:t> </a:t>
            </a:r>
            <a:r>
              <a:rPr lang="ru-RU" sz="1600" b="1" i="1" dirty="0" err="1" smtClean="0">
                <a:latin typeface="Georgia" pitchFamily="18" charset="0"/>
              </a:rPr>
              <a:t>Аванта</a:t>
            </a:r>
            <a:r>
              <a:rPr lang="ru-RU" sz="1600" b="1" i="1" dirty="0" smtClean="0">
                <a:latin typeface="Georgia" pitchFamily="18" charset="0"/>
              </a:rPr>
              <a:t> +,  </a:t>
            </a:r>
            <a:r>
              <a:rPr lang="ru-RU" sz="1600" b="1" i="1" dirty="0" err="1">
                <a:latin typeface="Georgia" pitchFamily="18" charset="0"/>
              </a:rPr>
              <a:t>Астрель</a:t>
            </a:r>
            <a:r>
              <a:rPr lang="ru-RU" sz="1600" b="1" i="1" dirty="0">
                <a:latin typeface="Georgia" pitchFamily="18" charset="0"/>
              </a:rPr>
              <a:t>, 2010. – 167 с</a:t>
            </a:r>
            <a:r>
              <a:rPr lang="ru-RU" sz="1600" b="1" i="1" dirty="0" smtClean="0">
                <a:latin typeface="Georgia" pitchFamily="18" charset="0"/>
              </a:rPr>
              <a:t>. : </a:t>
            </a:r>
            <a:r>
              <a:rPr lang="ru-RU" sz="1600" b="1" i="1" dirty="0">
                <a:latin typeface="Georgia" pitchFamily="18" charset="0"/>
              </a:rPr>
              <a:t>ил</a:t>
            </a:r>
            <a:r>
              <a:rPr lang="ru-RU" b="1" i="1" dirty="0">
                <a:latin typeface="Georgia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526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65" y="620688"/>
            <a:ext cx="4028913" cy="57778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365172" y="3284984"/>
            <a:ext cx="41044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400" i="1" dirty="0" smtClean="0">
                <a:latin typeface="Georgia" pitchFamily="18" charset="0"/>
              </a:rPr>
              <a:t>«Тот и умён, кто красно наряжён»- так на Руси говорили о том, кто одет со вкусом.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Неопрятно и дурно одетую женщину дразнили кутафьей или кукшей: «Хоть в шёлк одень неряху, всё глядеть не на что».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Многие обряды, связанные с одеждой, дошли до нас лишь в пословицах и поговорках: «Он шапку перед ним ломает», «Она опростоволосилась»…</a:t>
            </a:r>
          </a:p>
          <a:p>
            <a:pPr indent="288000" algn="just"/>
            <a:r>
              <a:rPr lang="ru-RU" sz="1400" i="1" dirty="0" smtClean="0">
                <a:latin typeface="Georgia" pitchFamily="18" charset="0"/>
              </a:rPr>
              <a:t>Рассказ об одежде в книге начинается с наших прародителей: именно с них ведёт свой отсчёт история человечества вообще и история одежды- в частности.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620688"/>
            <a:ext cx="4300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sz="1600" b="1" i="1" dirty="0" err="1" smtClean="0">
                <a:latin typeface="Georgia" pitchFamily="18" charset="0"/>
              </a:rPr>
              <a:t>Вардугин</a:t>
            </a:r>
            <a:r>
              <a:rPr lang="ru-RU" sz="1600" b="1" i="1" dirty="0" smtClean="0">
                <a:latin typeface="Georgia" pitchFamily="18" charset="0"/>
              </a:rPr>
              <a:t>, В. И. Русская одежда : история народного костюма от скифских до советских времён / В. И. </a:t>
            </a:r>
            <a:r>
              <a:rPr lang="ru-RU" sz="1600" b="1" i="1" dirty="0" err="1" smtClean="0">
                <a:latin typeface="Georgia" pitchFamily="18" charset="0"/>
              </a:rPr>
              <a:t>Вардугин</a:t>
            </a:r>
            <a:r>
              <a:rPr lang="ru-RU" sz="1600" b="1" i="1" dirty="0" smtClean="0">
                <a:latin typeface="Georgia" pitchFamily="18" charset="0"/>
              </a:rPr>
              <a:t>. – Саратов : Регион. </a:t>
            </a:r>
            <a:r>
              <a:rPr lang="ru-RU" sz="1600" b="1" i="1" dirty="0" err="1" smtClean="0">
                <a:latin typeface="Georgia" pitchFamily="18" charset="0"/>
              </a:rPr>
              <a:t>приволж</a:t>
            </a:r>
            <a:r>
              <a:rPr lang="ru-RU" sz="1600" b="1" i="1" dirty="0" smtClean="0">
                <a:latin typeface="Georgia" pitchFamily="18" charset="0"/>
              </a:rPr>
              <a:t>. изд-во «Детская книга», 2001. – 253 с. : ил.</a:t>
            </a:r>
            <a:endParaRPr lang="ru-RU" sz="1600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92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91" y="980728"/>
            <a:ext cx="3751555" cy="52124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458553" y="2852936"/>
            <a:ext cx="4320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 algn="just"/>
            <a:r>
              <a:rPr lang="ru-RU" sz="1200" i="1" dirty="0" smtClean="0">
                <a:latin typeface="Georgia" pitchFamily="18" charset="0"/>
              </a:rPr>
              <a:t>«Кто </a:t>
            </a:r>
            <a:r>
              <a:rPr lang="ru-RU" sz="1200" i="1" dirty="0">
                <a:latin typeface="Georgia" pitchFamily="18" charset="0"/>
              </a:rPr>
              <a:t>хочет исследовать быт народа, тот должен восходить к его юности и постепенно снисходить по ступеням изменений всех его возрастов. Тогда мир наших предков не будет для нас безжизненным, мертвым: он представится сильнее нашему воображению, со всеми его причудами и понятиями; тогда увидим все стороны картины: суровой и гордой, воинственной и мирной, несчастной и торжествующей, печальной и добродетельной; на ней увидим предков, увенчанных славою, и сердце наше забьется крепче!"</a:t>
            </a:r>
          </a:p>
          <a:p>
            <a:pPr indent="288000" algn="r"/>
            <a:r>
              <a:rPr lang="ru-RU" sz="1100" i="1" dirty="0" smtClean="0">
                <a:latin typeface="Georgia" pitchFamily="18" charset="0"/>
              </a:rPr>
              <a:t>А.В. Терещенко.</a:t>
            </a:r>
          </a:p>
          <a:p>
            <a:pPr indent="288000" algn="just"/>
            <a:r>
              <a:rPr lang="ru-RU" sz="1400" i="1" dirty="0">
                <a:latin typeface="Georgia" pitchFamily="18" charset="0"/>
              </a:rPr>
              <a:t> Книга «Быт русского народа» </a:t>
            </a:r>
            <a:r>
              <a:rPr lang="ru-RU" sz="1400" i="1" dirty="0" smtClean="0">
                <a:latin typeface="Georgia" pitchFamily="18" charset="0"/>
              </a:rPr>
              <a:t>- это  первая попытка научной разработки этнографического материала.  Данное издание содержит описание </a:t>
            </a:r>
            <a:r>
              <a:rPr lang="ru-RU" sz="1400" i="1" dirty="0">
                <a:latin typeface="Georgia" pitchFamily="18" charset="0"/>
              </a:rPr>
              <a:t>празднования на Руси Пасхи и Троицы, а </a:t>
            </a:r>
            <a:r>
              <a:rPr lang="ru-RU" sz="1400" i="1" dirty="0" smtClean="0">
                <a:latin typeface="Georgia" pitchFamily="18" charset="0"/>
              </a:rPr>
              <a:t>также Святок </a:t>
            </a:r>
            <a:r>
              <a:rPr lang="ru-RU" sz="1400" i="1" dirty="0">
                <a:latin typeface="Georgia" pitchFamily="18" charset="0"/>
              </a:rPr>
              <a:t>и </a:t>
            </a:r>
            <a:r>
              <a:rPr lang="ru-RU" sz="1400" i="1" dirty="0" smtClean="0">
                <a:latin typeface="Georgia" pitchFamily="18" charset="0"/>
              </a:rPr>
              <a:t>Масленицы.</a:t>
            </a:r>
            <a:endParaRPr lang="ru-RU" sz="14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73292" y="764704"/>
            <a:ext cx="45471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88000"/>
            <a:r>
              <a:rPr lang="ru-RU" b="1" i="1" dirty="0" smtClean="0">
                <a:latin typeface="Georgia" pitchFamily="18" charset="0"/>
              </a:rPr>
              <a:t>Терещенко, А. В. Быт русского народа. Ч.</a:t>
            </a:r>
            <a:r>
              <a:rPr lang="en-US" b="1" i="1" dirty="0" smtClean="0">
                <a:latin typeface="Georgia" pitchFamily="18" charset="0"/>
              </a:rPr>
              <a:t>VI</a:t>
            </a:r>
            <a:r>
              <a:rPr lang="ru-RU" b="1" i="1" dirty="0" smtClean="0">
                <a:latin typeface="Georgia" pitchFamily="18" charset="0"/>
              </a:rPr>
              <a:t> и</a:t>
            </a:r>
            <a:r>
              <a:rPr lang="en-US" b="1" i="1" dirty="0" smtClean="0">
                <a:latin typeface="Georgia" pitchFamily="18" charset="0"/>
              </a:rPr>
              <a:t> VII</a:t>
            </a:r>
            <a:r>
              <a:rPr lang="ru-RU" b="1" i="1" dirty="0" smtClean="0">
                <a:latin typeface="Georgia" pitchFamily="18" charset="0"/>
              </a:rPr>
              <a:t>/  А. В. Терещенко ; </a:t>
            </a:r>
            <a:r>
              <a:rPr lang="ru-RU" b="1" i="1" dirty="0" err="1" smtClean="0">
                <a:latin typeface="Georgia" pitchFamily="18" charset="0"/>
              </a:rPr>
              <a:t>худож</a:t>
            </a:r>
            <a:r>
              <a:rPr lang="ru-RU" b="1" i="1" dirty="0" smtClean="0">
                <a:latin typeface="Georgia" pitchFamily="18" charset="0"/>
              </a:rPr>
              <a:t>. В. Н. </a:t>
            </a:r>
            <a:r>
              <a:rPr lang="ru-RU" b="1" i="1" dirty="0" err="1" smtClean="0">
                <a:latin typeface="Georgia" pitchFamily="18" charset="0"/>
              </a:rPr>
              <a:t>Забайров</a:t>
            </a:r>
            <a:r>
              <a:rPr lang="ru-RU" b="1" i="1" dirty="0" smtClean="0">
                <a:latin typeface="Georgia" pitchFamily="18" charset="0"/>
              </a:rPr>
              <a:t>. – М. : Русская книга, 1999 . – 312 с.</a:t>
            </a:r>
            <a:endParaRPr lang="ru-RU" b="1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4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905" y="4725144"/>
            <a:ext cx="1926214" cy="12833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55576" y="332656"/>
            <a:ext cx="78488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Традиции и обычаи, языки и фольклор сохраняются в Российской Федерации благодаря историческому опыту совместного проживания и мирного взаимодействия людей разных национальностей и религиозных </a:t>
            </a:r>
            <a:r>
              <a:rPr lang="ru-RU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убеждений.</a:t>
            </a:r>
            <a:endParaRPr lang="ru-RU" sz="2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r>
              <a:rPr lang="ru-RU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Национальная культура – это национальная память народа, то, что выделяет данный народ в ряду других, хранит человека от обезличивания, позволяет ему ощутить связь времен и поколений, получить духовную поддержку и жизненную опору.</a:t>
            </a:r>
          </a:p>
        </p:txBody>
      </p:sp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8352420" y="6273316"/>
            <a:ext cx="504056" cy="360040"/>
          </a:xfrm>
          <a:prstGeom prst="actionButtonRetur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995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7000" decel="5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Народные традиции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C00000"/>
      </a:hlink>
      <a:folHlink>
        <a:srgbClr val="00B05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8175</TotalTime>
  <Words>5411</Words>
  <Application>Microsoft Office PowerPoint</Application>
  <PresentationFormat>Экран (4:3)</PresentationFormat>
  <Paragraphs>311</Paragraphs>
  <Slides>54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Яркая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Programmer</cp:lastModifiedBy>
  <cp:revision>604</cp:revision>
  <dcterms:modified xsi:type="dcterms:W3CDTF">2015-02-16T11:07:35Z</dcterms:modified>
</cp:coreProperties>
</file>